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89" r:id="rId3"/>
    <p:sldId id="390" r:id="rId4"/>
    <p:sldId id="295" r:id="rId5"/>
    <p:sldId id="391" r:id="rId6"/>
    <p:sldId id="291" r:id="rId7"/>
    <p:sldId id="287" r:id="rId8"/>
    <p:sldId id="306" r:id="rId9"/>
    <p:sldId id="437" r:id="rId10"/>
    <p:sldId id="312" r:id="rId11"/>
    <p:sldId id="386" r:id="rId12"/>
    <p:sldId id="436" r:id="rId13"/>
    <p:sldId id="310" r:id="rId14"/>
    <p:sldId id="311" r:id="rId15"/>
    <p:sldId id="320" r:id="rId16"/>
    <p:sldId id="321" r:id="rId17"/>
    <p:sldId id="313" r:id="rId18"/>
    <p:sldId id="326" r:id="rId19"/>
    <p:sldId id="438" r:id="rId20"/>
    <p:sldId id="325" r:id="rId21"/>
    <p:sldId id="322" r:id="rId22"/>
    <p:sldId id="441" r:id="rId23"/>
    <p:sldId id="440" r:id="rId24"/>
    <p:sldId id="329" r:id="rId25"/>
    <p:sldId id="439" r:id="rId26"/>
    <p:sldId id="446" r:id="rId27"/>
    <p:sldId id="442" r:id="rId28"/>
    <p:sldId id="444" r:id="rId29"/>
    <p:sldId id="443" r:id="rId30"/>
    <p:sldId id="445" r:id="rId31"/>
    <p:sldId id="330" r:id="rId32"/>
    <p:sldId id="323" r:id="rId33"/>
    <p:sldId id="324" r:id="rId34"/>
    <p:sldId id="281" r:id="rId35"/>
    <p:sldId id="393" r:id="rId36"/>
    <p:sldId id="435" r:id="rId37"/>
    <p:sldId id="392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logo_wor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6172200"/>
            <a:ext cx="1924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F0"/>
                </a:solidFill>
              </a:rPr>
              <a:t>Orasul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Eforie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Finantare</a:t>
            </a:r>
            <a:r>
              <a:rPr lang="en-US" b="1" dirty="0">
                <a:solidFill>
                  <a:srgbClr val="FFFF00"/>
                </a:solidFill>
              </a:rPr>
              <a:t> 22 mil </a:t>
            </a:r>
            <a:r>
              <a:rPr lang="en-US" b="1" dirty="0" err="1">
                <a:solidFill>
                  <a:srgbClr val="FFFF00"/>
                </a:solidFill>
              </a:rPr>
              <a:t>ron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pentru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asigurarea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fondurilor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necesare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implementarii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obiectivului</a:t>
            </a:r>
            <a:r>
              <a:rPr lang="en-US" dirty="0">
                <a:solidFill>
                  <a:srgbClr val="FFFF00"/>
                </a:solidFill>
              </a:rPr>
              <a:t> de </a:t>
            </a:r>
            <a:r>
              <a:rPr lang="en-US" dirty="0" err="1">
                <a:solidFill>
                  <a:srgbClr val="FFFF00"/>
                </a:solidFill>
              </a:rPr>
              <a:t>interes</a:t>
            </a:r>
            <a:r>
              <a:rPr lang="en-US" dirty="0">
                <a:solidFill>
                  <a:srgbClr val="FFFF00"/>
                </a:solidFill>
              </a:rPr>
              <a:t> public local </a:t>
            </a:r>
            <a:r>
              <a:rPr lang="en-US" dirty="0" err="1">
                <a:solidFill>
                  <a:srgbClr val="FFFF00"/>
                </a:solidFill>
              </a:rPr>
              <a:t>Reabilitare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strazi</a:t>
            </a:r>
            <a:r>
              <a:rPr lang="en-US" dirty="0">
                <a:solidFill>
                  <a:srgbClr val="FFFF00"/>
                </a:solidFill>
              </a:rPr>
              <a:t> in </a:t>
            </a:r>
            <a:r>
              <a:rPr lang="en-US" dirty="0" err="1">
                <a:solidFill>
                  <a:srgbClr val="FFFF00"/>
                </a:solidFill>
              </a:rPr>
              <a:t>orasul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Eforie</a:t>
            </a:r>
            <a:r>
              <a:rPr lang="en-US" dirty="0">
                <a:solidFill>
                  <a:srgbClr val="FFFF00"/>
                </a:solidFill>
              </a:rPr>
              <a:t> - 18.05 km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638800"/>
          </a:xfrm>
        </p:spPr>
        <p:txBody>
          <a:bodyPr>
            <a:normAutofit/>
          </a:bodyPr>
          <a:lstStyle/>
          <a:p>
            <a:r>
              <a:rPr lang="en-US" sz="1900" b="1" dirty="0" err="1"/>
              <a:t>Infrastructura</a:t>
            </a:r>
            <a:r>
              <a:rPr lang="en-US" sz="1900" b="1" dirty="0"/>
              <a:t> </a:t>
            </a:r>
            <a:r>
              <a:rPr lang="en-US" sz="1900" b="1" dirty="0" err="1"/>
              <a:t>rutiera</a:t>
            </a:r>
            <a:r>
              <a:rPr lang="en-US" sz="1900" b="1" dirty="0"/>
              <a:t> – </a:t>
            </a:r>
            <a:r>
              <a:rPr lang="en-US" sz="1900" dirty="0" err="1"/>
              <a:t>transportul</a:t>
            </a:r>
            <a:r>
              <a:rPr lang="en-US" sz="1900" dirty="0"/>
              <a:t> </a:t>
            </a:r>
            <a:r>
              <a:rPr lang="en-US" sz="1900" dirty="0" err="1"/>
              <a:t>rutier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asigurat</a:t>
            </a:r>
            <a:r>
              <a:rPr lang="en-US" sz="1900" dirty="0"/>
              <a:t> de </a:t>
            </a:r>
            <a:r>
              <a:rPr lang="en-US" sz="1900" dirty="0" err="1"/>
              <a:t>catre</a:t>
            </a:r>
            <a:r>
              <a:rPr lang="en-US" sz="1900" dirty="0"/>
              <a:t> </a:t>
            </a:r>
            <a:r>
              <a:rPr lang="en-US" sz="1900" dirty="0" err="1"/>
              <a:t>operatori</a:t>
            </a:r>
            <a:r>
              <a:rPr lang="en-US" sz="1900" dirty="0"/>
              <a:t> </a:t>
            </a:r>
            <a:r>
              <a:rPr lang="en-US" sz="1900" dirty="0" err="1"/>
              <a:t>privati</a:t>
            </a:r>
            <a:r>
              <a:rPr lang="en-US" sz="1900" dirty="0"/>
              <a:t>. </a:t>
            </a:r>
            <a:r>
              <a:rPr lang="en-US" sz="1900" dirty="0" err="1"/>
              <a:t>Acestia</a:t>
            </a:r>
            <a:r>
              <a:rPr lang="en-US" sz="1900" dirty="0"/>
              <a:t> </a:t>
            </a:r>
            <a:r>
              <a:rPr lang="en-US" sz="1900" dirty="0" err="1"/>
              <a:t>realizeaza</a:t>
            </a:r>
            <a:r>
              <a:rPr lang="en-US" sz="1900" dirty="0"/>
              <a:t> </a:t>
            </a:r>
            <a:r>
              <a:rPr lang="en-US" sz="1900" dirty="0" err="1"/>
              <a:t>transportul</a:t>
            </a:r>
            <a:r>
              <a:rPr lang="en-US" sz="1900" dirty="0"/>
              <a:t> </a:t>
            </a:r>
            <a:r>
              <a:rPr lang="en-US" sz="1900" dirty="0" err="1"/>
              <a:t>calatorilor</a:t>
            </a:r>
            <a:r>
              <a:rPr lang="en-US" sz="1900" dirty="0"/>
              <a:t> </a:t>
            </a:r>
            <a:r>
              <a:rPr lang="en-US" sz="1900" dirty="0" err="1"/>
              <a:t>intre</a:t>
            </a:r>
            <a:r>
              <a:rPr lang="en-US" sz="1900" dirty="0"/>
              <a:t> Mangalia </a:t>
            </a:r>
            <a:r>
              <a:rPr lang="en-US" sz="1900" dirty="0" err="1"/>
              <a:t>si</a:t>
            </a:r>
            <a:r>
              <a:rPr lang="en-US" sz="1900" dirty="0"/>
              <a:t> Constanta </a:t>
            </a:r>
            <a:r>
              <a:rPr lang="en-US" sz="1900" dirty="0" err="1"/>
              <a:t>si</a:t>
            </a:r>
            <a:r>
              <a:rPr lang="en-US" sz="1900" dirty="0"/>
              <a:t> implicit </a:t>
            </a:r>
            <a:r>
              <a:rPr lang="en-US" sz="1900" dirty="0" err="1"/>
              <a:t>asigura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transportul</a:t>
            </a:r>
            <a:r>
              <a:rPr lang="en-US" sz="1900" dirty="0"/>
              <a:t> intern. Insa </a:t>
            </a:r>
            <a:r>
              <a:rPr lang="en-US" sz="1900" dirty="0" err="1"/>
              <a:t>Orasul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in curs de </a:t>
            </a:r>
            <a:r>
              <a:rPr lang="en-US" sz="1900" dirty="0" err="1"/>
              <a:t>finalizare</a:t>
            </a:r>
            <a:r>
              <a:rPr lang="en-US" sz="1900" dirty="0"/>
              <a:t> </a:t>
            </a:r>
            <a:r>
              <a:rPr lang="en-US" sz="1900" dirty="0" err="1"/>
              <a:t>proiect</a:t>
            </a:r>
            <a:r>
              <a:rPr lang="en-US" sz="1900" dirty="0"/>
              <a:t> </a:t>
            </a:r>
            <a:r>
              <a:rPr lang="en-US" sz="1900" dirty="0" err="1"/>
              <a:t>Dezvoltarea</a:t>
            </a:r>
            <a:r>
              <a:rPr lang="en-US" sz="1900" dirty="0"/>
              <a:t> </a:t>
            </a:r>
            <a:r>
              <a:rPr lang="en-US" sz="1900" dirty="0" err="1"/>
              <a:t>sistemului</a:t>
            </a:r>
            <a:r>
              <a:rPr lang="en-US" sz="1900" dirty="0"/>
              <a:t> de transport public ecologic, co-</a:t>
            </a:r>
            <a:r>
              <a:rPr lang="en-US" sz="1900" dirty="0" err="1"/>
              <a:t>finantat</a:t>
            </a:r>
            <a:r>
              <a:rPr lang="en-US" sz="1900" dirty="0"/>
              <a:t> din </a:t>
            </a:r>
            <a:r>
              <a:rPr lang="en-US" sz="1900" dirty="0" err="1"/>
              <a:t>fonduri</a:t>
            </a:r>
            <a:r>
              <a:rPr lang="en-US" sz="1900" dirty="0"/>
              <a:t> UE </a:t>
            </a:r>
            <a:r>
              <a:rPr lang="en-US" sz="1900" dirty="0" err="1"/>
              <a:t>prin</a:t>
            </a:r>
            <a:r>
              <a:rPr lang="en-US" sz="1900" dirty="0"/>
              <a:t> PNRR (</a:t>
            </a:r>
            <a:r>
              <a:rPr lang="en-US" sz="1900" dirty="0" err="1"/>
              <a:t>proiect</a:t>
            </a:r>
            <a:r>
              <a:rPr lang="en-US" sz="1900" dirty="0"/>
              <a:t> 19 mil </a:t>
            </a:r>
            <a:r>
              <a:rPr lang="en-US" sz="1900" dirty="0" err="1"/>
              <a:t>ron</a:t>
            </a:r>
            <a:r>
              <a:rPr lang="en-US" sz="1900" dirty="0"/>
              <a:t>)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prevede</a:t>
            </a:r>
            <a:r>
              <a:rPr lang="en-US" sz="1900" dirty="0"/>
              <a:t> </a:t>
            </a:r>
            <a:r>
              <a:rPr lang="en-US" sz="1900" dirty="0" err="1"/>
              <a:t>achizitia</a:t>
            </a:r>
            <a:r>
              <a:rPr lang="en-US" sz="1900" dirty="0"/>
              <a:t> a 4 </a:t>
            </a:r>
            <a:r>
              <a:rPr lang="en-US" sz="1900" dirty="0" err="1"/>
              <a:t>autobuze</a:t>
            </a:r>
            <a:r>
              <a:rPr lang="en-US" sz="1900" dirty="0"/>
              <a:t> </a:t>
            </a:r>
            <a:r>
              <a:rPr lang="en-US" sz="1900" dirty="0" err="1"/>
              <a:t>electrice</a:t>
            </a:r>
            <a:r>
              <a:rPr lang="en-US" sz="1900" dirty="0"/>
              <a:t> de 10 m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realizarea</a:t>
            </a:r>
            <a:r>
              <a:rPr lang="en-US" sz="1900" dirty="0"/>
              <a:t> a 6 </a:t>
            </a:r>
            <a:r>
              <a:rPr lang="en-US" sz="1900" dirty="0" err="1"/>
              <a:t>statii</a:t>
            </a:r>
            <a:r>
              <a:rPr lang="en-US" sz="1900" dirty="0"/>
              <a:t> de </a:t>
            </a:r>
            <a:r>
              <a:rPr lang="en-US" sz="1900" dirty="0" err="1"/>
              <a:t>incarcare</a:t>
            </a:r>
            <a:r>
              <a:rPr lang="en-US" sz="1900" dirty="0"/>
              <a:t> </a:t>
            </a:r>
            <a:r>
              <a:rPr lang="en-US" sz="1900" dirty="0" err="1"/>
              <a:t>electrice</a:t>
            </a:r>
            <a:r>
              <a:rPr lang="en-US" sz="1900" dirty="0"/>
              <a:t>. Este un </a:t>
            </a:r>
            <a:r>
              <a:rPr lang="en-US" sz="1900" dirty="0" err="1"/>
              <a:t>proiect</a:t>
            </a:r>
            <a:r>
              <a:rPr lang="en-US" sz="1900" dirty="0"/>
              <a:t> </a:t>
            </a:r>
            <a:r>
              <a:rPr lang="en-US" sz="1900" dirty="0" err="1"/>
              <a:t>realizat</a:t>
            </a:r>
            <a:r>
              <a:rPr lang="en-US" sz="1900" dirty="0"/>
              <a:t> in </a:t>
            </a:r>
            <a:r>
              <a:rPr lang="en-US" sz="1900" dirty="0" err="1"/>
              <a:t>parteneriat</a:t>
            </a:r>
            <a:r>
              <a:rPr lang="en-US" sz="1900" dirty="0"/>
              <a:t> cu </a:t>
            </a:r>
            <a:r>
              <a:rPr lang="en-US" sz="1900" dirty="0" err="1"/>
              <a:t>orasul</a:t>
            </a:r>
            <a:r>
              <a:rPr lang="en-US" sz="1900" dirty="0"/>
              <a:t> </a:t>
            </a:r>
            <a:r>
              <a:rPr lang="en-US" sz="1900" dirty="0" err="1"/>
              <a:t>Techirghiol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va</a:t>
            </a:r>
            <a:r>
              <a:rPr lang="en-US" sz="1900" dirty="0"/>
              <a:t> </a:t>
            </a:r>
            <a:r>
              <a:rPr lang="en-US" sz="1900" dirty="0" err="1"/>
              <a:t>asigura</a:t>
            </a:r>
            <a:r>
              <a:rPr lang="en-US" sz="1900" dirty="0"/>
              <a:t> </a:t>
            </a:r>
            <a:r>
              <a:rPr lang="en-US" sz="1900" dirty="0" err="1"/>
              <a:t>atat</a:t>
            </a:r>
            <a:r>
              <a:rPr lang="en-US" sz="1900" dirty="0"/>
              <a:t> </a:t>
            </a:r>
            <a:r>
              <a:rPr lang="en-US" sz="1900" dirty="0" err="1"/>
              <a:t>transportul</a:t>
            </a:r>
            <a:r>
              <a:rPr lang="en-US" sz="1900" dirty="0"/>
              <a:t> intern la </a:t>
            </a:r>
            <a:r>
              <a:rPr lang="en-US" sz="1900" dirty="0" err="1"/>
              <a:t>nivelul</a:t>
            </a:r>
            <a:r>
              <a:rPr lang="en-US" sz="1900" dirty="0"/>
              <a:t> </a:t>
            </a:r>
            <a:r>
              <a:rPr lang="en-US" sz="1900" dirty="0" err="1"/>
              <a:t>celor</a:t>
            </a:r>
            <a:r>
              <a:rPr lang="en-US" sz="1900" dirty="0"/>
              <a:t> </a:t>
            </a:r>
            <a:r>
              <a:rPr lang="en-US" sz="1900" dirty="0" err="1"/>
              <a:t>doua</a:t>
            </a:r>
            <a:r>
              <a:rPr lang="en-US" sz="1900" dirty="0"/>
              <a:t> </a:t>
            </a:r>
            <a:r>
              <a:rPr lang="en-US" sz="1900" dirty="0" err="1"/>
              <a:t>localitati</a:t>
            </a:r>
            <a:r>
              <a:rPr lang="en-US" sz="1900" dirty="0"/>
              <a:t> cat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intre</a:t>
            </a:r>
            <a:r>
              <a:rPr lang="en-US" sz="1900" dirty="0"/>
              <a:t> </a:t>
            </a:r>
            <a:r>
              <a:rPr lang="en-US" sz="1900" dirty="0" err="1"/>
              <a:t>acestea</a:t>
            </a:r>
            <a:r>
              <a:rPr lang="en-US" sz="1900" dirty="0"/>
              <a:t>. </a:t>
            </a:r>
            <a:r>
              <a:rPr lang="en-US" sz="1900" dirty="0" err="1"/>
              <a:t>Proiectul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prevazut</a:t>
            </a:r>
            <a:r>
              <a:rPr lang="en-US" sz="1900" dirty="0"/>
              <a:t> a fi </a:t>
            </a:r>
            <a:r>
              <a:rPr lang="en-US" sz="1900" dirty="0" err="1"/>
              <a:t>finalizat</a:t>
            </a:r>
            <a:r>
              <a:rPr lang="en-US" sz="1900" dirty="0"/>
              <a:t> </a:t>
            </a:r>
            <a:r>
              <a:rPr lang="en-US" sz="1900" dirty="0" err="1"/>
              <a:t>pana</a:t>
            </a:r>
            <a:r>
              <a:rPr lang="en-US" sz="1900" dirty="0"/>
              <a:t> la 30.06.2026 </a:t>
            </a:r>
            <a:endParaRPr lang="en-US" sz="1900" b="1" dirty="0"/>
          </a:p>
          <a:p>
            <a:r>
              <a:rPr lang="en-US" sz="1900" b="1" dirty="0" err="1"/>
              <a:t>Serviciul</a:t>
            </a:r>
            <a:r>
              <a:rPr lang="en-US" sz="1900" b="1" dirty="0"/>
              <a:t> de </a:t>
            </a:r>
            <a:r>
              <a:rPr lang="en-US" sz="1900" b="1" dirty="0" err="1"/>
              <a:t>salubrizare</a:t>
            </a:r>
            <a:r>
              <a:rPr lang="en-US" sz="1900" b="1" dirty="0"/>
              <a:t> –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concesionat</a:t>
            </a:r>
            <a:r>
              <a:rPr lang="en-US" sz="1800" dirty="0"/>
              <a:t> </a:t>
            </a:r>
            <a:r>
              <a:rPr lang="en-US" sz="1800" dirty="0" err="1"/>
              <a:t>catre</a:t>
            </a:r>
            <a:r>
              <a:rPr lang="en-US" sz="1800" dirty="0"/>
              <a:t> </a:t>
            </a:r>
            <a:r>
              <a:rPr lang="en-US" sz="1800" dirty="0" err="1"/>
              <a:t>operatorul</a:t>
            </a:r>
            <a:r>
              <a:rPr lang="en-US" sz="1800" dirty="0"/>
              <a:t> </a:t>
            </a:r>
            <a:r>
              <a:rPr lang="en-US" sz="1800" dirty="0" err="1"/>
              <a:t>Iridex</a:t>
            </a:r>
            <a:r>
              <a:rPr lang="en-US" sz="1800" dirty="0"/>
              <a:t>, care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colectarea</a:t>
            </a:r>
            <a:r>
              <a:rPr lang="en-US" sz="1800" dirty="0"/>
              <a:t> </a:t>
            </a:r>
            <a:r>
              <a:rPr lang="en-US" sz="1800" dirty="0" err="1"/>
              <a:t>gunoiului</a:t>
            </a:r>
            <a:r>
              <a:rPr lang="en-US" sz="1800" dirty="0"/>
              <a:t> </a:t>
            </a:r>
            <a:r>
              <a:rPr lang="en-US" sz="1800" dirty="0" err="1"/>
              <a:t>atat</a:t>
            </a:r>
            <a:r>
              <a:rPr lang="en-US" sz="1800" dirty="0"/>
              <a:t> de la public cat </a:t>
            </a:r>
            <a:r>
              <a:rPr lang="en-US" sz="1800" dirty="0" err="1"/>
              <a:t>si</a:t>
            </a:r>
            <a:r>
              <a:rPr lang="en-US" sz="1800" dirty="0"/>
              <a:t> de la </a:t>
            </a:r>
            <a:r>
              <a:rPr lang="en-US" sz="1800" dirty="0" err="1"/>
              <a:t>privat</a:t>
            </a:r>
            <a:r>
              <a:rPr lang="vi-VN" sz="1800" dirty="0"/>
              <a:t>.</a:t>
            </a:r>
            <a:r>
              <a:rPr lang="en-US" sz="1800" dirty="0"/>
              <a:t> </a:t>
            </a:r>
            <a:r>
              <a:rPr lang="en-US" sz="1800" dirty="0" err="1"/>
              <a:t>Orasul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are in </a:t>
            </a:r>
            <a:r>
              <a:rPr lang="en-US" sz="1800" dirty="0" err="1"/>
              <a:t>subordine</a:t>
            </a:r>
            <a:r>
              <a:rPr lang="en-US" sz="1800" dirty="0"/>
              <a:t> </a:t>
            </a:r>
            <a:r>
              <a:rPr lang="en-US" sz="1800" dirty="0" err="1"/>
              <a:t>Efo</a:t>
            </a:r>
            <a:r>
              <a:rPr lang="en-US" sz="1800" dirty="0"/>
              <a:t> Urban </a:t>
            </a:r>
            <a:r>
              <a:rPr lang="en-US" sz="1800" dirty="0" err="1"/>
              <a:t>srl</a:t>
            </a:r>
            <a:r>
              <a:rPr lang="en-US" sz="1800" dirty="0"/>
              <a:t> (</a:t>
            </a:r>
            <a:r>
              <a:rPr lang="en-US" sz="1800" dirty="0" err="1"/>
              <a:t>infiintatat</a:t>
            </a:r>
            <a:r>
              <a:rPr lang="en-US" sz="1800" dirty="0"/>
              <a:t> in 2013), </a:t>
            </a:r>
            <a:r>
              <a:rPr lang="en-US" sz="1800" dirty="0" err="1"/>
              <a:t>societate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administrarea</a:t>
            </a:r>
            <a:r>
              <a:rPr lang="en-US" sz="1800" dirty="0"/>
              <a:t> </a:t>
            </a:r>
            <a:r>
              <a:rPr lang="en-US" sz="1800" dirty="0" err="1"/>
              <a:t>spatiului</a:t>
            </a:r>
            <a:r>
              <a:rPr lang="en-US" sz="1800" dirty="0"/>
              <a:t> public al </a:t>
            </a:r>
            <a:r>
              <a:rPr lang="en-US" sz="1800" dirty="0" err="1"/>
              <a:t>orasului</a:t>
            </a:r>
            <a:r>
              <a:rPr lang="en-US" sz="1800" dirty="0"/>
              <a:t>, </a:t>
            </a:r>
            <a:r>
              <a:rPr lang="en-US" sz="1800" dirty="0" err="1"/>
              <a:t>inclusiv</a:t>
            </a:r>
            <a:r>
              <a:rPr lang="en-US" sz="1800" dirty="0"/>
              <a:t> (cu </a:t>
            </a:r>
            <a:r>
              <a:rPr lang="en-US" sz="1800" dirty="0" err="1"/>
              <a:t>prevadere</a:t>
            </a:r>
            <a:r>
              <a:rPr lang="en-US" sz="1800" dirty="0"/>
              <a:t>) spatial </a:t>
            </a:r>
            <a:r>
              <a:rPr lang="en-US" sz="1800" dirty="0" err="1"/>
              <a:t>verde</a:t>
            </a:r>
            <a:r>
              <a:rPr lang="en-US" sz="1800" dirty="0"/>
              <a:t>.</a:t>
            </a:r>
            <a:br>
              <a:rPr lang="vi-VN" sz="1800" dirty="0"/>
            </a:br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Infrastructura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76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id="{2BED5936-4434-7643-3610-C979A1055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 err="1"/>
              <a:t>Educatia</a:t>
            </a:r>
            <a:endParaRPr lang="en-US" alt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 err="1"/>
              <a:t>Liceul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teoretic</a:t>
            </a:r>
            <a:r>
              <a:rPr lang="en-US" altLang="en-US" sz="2000" dirty="0"/>
              <a:t> Carmen Sylva,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 err="1"/>
              <a:t>Scoala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gimnaziala</a:t>
            </a:r>
            <a:r>
              <a:rPr lang="en-US" altLang="en-US" sz="2000" dirty="0"/>
              <a:t> nr 1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Nord (</a:t>
            </a:r>
            <a:r>
              <a:rPr lang="en-US" altLang="en-US" sz="2000" dirty="0" err="1"/>
              <a:t>clasele</a:t>
            </a:r>
            <a:r>
              <a:rPr lang="en-US" altLang="en-US" sz="2000" dirty="0"/>
              <a:t> 1-8)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Trei </a:t>
            </a:r>
            <a:r>
              <a:rPr lang="en-US" altLang="en-US" sz="2000" dirty="0" err="1"/>
              <a:t>grădiniţe</a:t>
            </a:r>
            <a:endParaRPr lang="en-US" altLang="en-US" sz="2000" dirty="0"/>
          </a:p>
          <a:p>
            <a:pPr marL="109728" indent="0">
              <a:buNone/>
            </a:pPr>
            <a:r>
              <a:rPr lang="en-US" altLang="en-US" sz="2000" dirty="0" err="1"/>
              <a:t>Toate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institutiile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invatamant</a:t>
            </a:r>
            <a:r>
              <a:rPr lang="en-US" altLang="en-US" sz="2000" dirty="0"/>
              <a:t> au </a:t>
            </a:r>
            <a:r>
              <a:rPr lang="en-US" altLang="en-US" sz="2000" dirty="0" err="1"/>
              <a:t>beneficiat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dotari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cadrul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programelor</a:t>
            </a:r>
            <a:r>
              <a:rPr lang="en-US" altLang="en-US" sz="2000" dirty="0"/>
              <a:t> co-</a:t>
            </a:r>
            <a:r>
              <a:rPr lang="en-US" altLang="en-US" sz="2000" dirty="0" err="1"/>
              <a:t>finantate</a:t>
            </a:r>
            <a:r>
              <a:rPr lang="en-US" altLang="en-US" sz="2000" dirty="0"/>
              <a:t> din </a:t>
            </a:r>
            <a:r>
              <a:rPr lang="en-US" altLang="en-US" sz="2000" dirty="0" err="1"/>
              <a:t>fonduri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europene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prin</a:t>
            </a:r>
            <a:r>
              <a:rPr lang="en-US" altLang="en-US" sz="2000" dirty="0"/>
              <a:t> PNRR in </a:t>
            </a:r>
            <a:r>
              <a:rPr lang="en-US" altLang="en-US" sz="2000" dirty="0" err="1"/>
              <a:t>anul</a:t>
            </a:r>
            <a:r>
              <a:rPr lang="en-US" altLang="en-US" sz="2000" dirty="0"/>
              <a:t> 2024-2025 (1.5 mil </a:t>
            </a:r>
            <a:r>
              <a:rPr lang="en-US" altLang="en-US" sz="2000" dirty="0" err="1"/>
              <a:t>ron</a:t>
            </a:r>
            <a:r>
              <a:rPr lang="en-US" altLang="en-US" sz="2000" dirty="0"/>
              <a:t>) </a:t>
            </a:r>
          </a:p>
          <a:p>
            <a:pPr marL="109728" indent="0">
              <a:buNone/>
            </a:pPr>
            <a:r>
              <a:rPr lang="en-US" altLang="en-US" sz="2000" dirty="0" err="1"/>
              <a:t>Scoala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gimnaziala</a:t>
            </a:r>
            <a:r>
              <a:rPr lang="en-US" altLang="en-US" sz="2000" dirty="0"/>
              <a:t> nr 1 a </a:t>
            </a:r>
            <a:r>
              <a:rPr lang="en-US" altLang="en-US" sz="2000" dirty="0" err="1"/>
              <a:t>fost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modernizata</a:t>
            </a:r>
            <a:r>
              <a:rPr lang="en-US" altLang="en-US" sz="2000" dirty="0"/>
              <a:t> cu </a:t>
            </a:r>
            <a:r>
              <a:rPr lang="en-US" altLang="en-US" sz="2000" dirty="0" err="1"/>
              <a:t>fonduri</a:t>
            </a:r>
            <a:r>
              <a:rPr lang="en-US" altLang="en-US" sz="2000" dirty="0"/>
              <a:t> UE </a:t>
            </a:r>
            <a:r>
              <a:rPr lang="en-US" altLang="en-US" sz="2000" dirty="0" err="1"/>
              <a:t>prin</a:t>
            </a:r>
            <a:r>
              <a:rPr lang="en-US" altLang="en-US" sz="2000" dirty="0"/>
              <a:t> POR 2014-2020, </a:t>
            </a:r>
            <a:r>
              <a:rPr lang="en-US" altLang="en-US" sz="2000" dirty="0" err="1"/>
              <a:t>investitie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finalizata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nov.</a:t>
            </a:r>
            <a:r>
              <a:rPr lang="en-US" altLang="en-US" sz="2000" dirty="0"/>
              <a:t> 2025 (11.2 mil </a:t>
            </a:r>
            <a:r>
              <a:rPr lang="en-US" altLang="en-US" sz="2000" dirty="0" err="1"/>
              <a:t>ron</a:t>
            </a:r>
            <a:r>
              <a:rPr lang="en-US" altLang="en-US" sz="2000" dirty="0"/>
              <a:t>) </a:t>
            </a:r>
          </a:p>
          <a:p>
            <a:r>
              <a:rPr lang="en-US" altLang="en-US" sz="2000" b="1" dirty="0"/>
              <a:t>Cultural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o </a:t>
            </a:r>
            <a:r>
              <a:rPr lang="en-US" altLang="en-US" sz="2000" dirty="0" err="1"/>
              <a:t>bibloteca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doua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teatre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vara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ce</a:t>
            </a:r>
            <a:r>
              <a:rPr lang="en-US" altLang="en-US" sz="2000" dirty="0"/>
              <a:t> fac in </a:t>
            </a:r>
            <a:r>
              <a:rPr lang="en-US" altLang="en-US" sz="2000" dirty="0" err="1"/>
              <a:t>prezent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obiectul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unor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modernizari</a:t>
            </a:r>
            <a:r>
              <a:rPr lang="en-US" altLang="en-US" sz="2000" dirty="0"/>
              <a:t> cu </a:t>
            </a:r>
            <a:r>
              <a:rPr lang="en-US" altLang="en-US" sz="2000" dirty="0" err="1"/>
              <a:t>fonduri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europene</a:t>
            </a:r>
            <a:r>
              <a:rPr lang="en-US" altLang="en-US" sz="2000" dirty="0"/>
              <a:t>)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peste</a:t>
            </a:r>
            <a:r>
              <a:rPr lang="en-US" altLang="en-US" sz="2000" dirty="0"/>
              <a:t> 10 </a:t>
            </a:r>
            <a:r>
              <a:rPr lang="en-US" altLang="en-US" sz="2000" dirty="0" err="1"/>
              <a:t>monumente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istorice</a:t>
            </a:r>
            <a:endParaRPr lang="en-US" alt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1102AF-4C5C-19CC-F2B4-06DAE054B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infrastructura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sociala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A42DA-BD16-0E3E-1E92-BA199FD65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3C4F40-2207-4CE2-80B5-49FE5C858E78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B0221-75E4-7E26-1474-3B3C15A40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id="{830FDAD4-4700-21A2-6055-5804233C6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/>
              <a:t>Cultural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Teatrul</a:t>
            </a:r>
            <a:r>
              <a:rPr lang="en-US" sz="1900" dirty="0"/>
              <a:t> de </a:t>
            </a:r>
            <a:r>
              <a:rPr lang="en-US" sz="1900" dirty="0" err="1"/>
              <a:t>vara</a:t>
            </a:r>
            <a:r>
              <a:rPr lang="en-US" sz="1900" dirty="0"/>
              <a:t> din </a:t>
            </a:r>
            <a:r>
              <a:rPr lang="en-US" sz="1900" dirty="0" err="1"/>
              <a:t>Eforie</a:t>
            </a:r>
            <a:r>
              <a:rPr lang="en-US" sz="1900" dirty="0"/>
              <a:t> Sud </a:t>
            </a:r>
            <a:r>
              <a:rPr lang="en-US" sz="1900" dirty="0" err="1"/>
              <a:t>va</a:t>
            </a:r>
            <a:r>
              <a:rPr lang="en-US" sz="1900" dirty="0"/>
              <a:t> fi </a:t>
            </a:r>
            <a:r>
              <a:rPr lang="en-US" sz="1900" dirty="0" err="1"/>
              <a:t>modernizat</a:t>
            </a:r>
            <a:r>
              <a:rPr lang="en-US" sz="1900" dirty="0"/>
              <a:t> in </a:t>
            </a:r>
            <a:r>
              <a:rPr lang="en-US" sz="1900" dirty="0" err="1"/>
              <a:t>cadrul</a:t>
            </a:r>
            <a:r>
              <a:rPr lang="en-US" sz="1900" dirty="0"/>
              <a:t> </a:t>
            </a:r>
            <a:r>
              <a:rPr lang="en-US" sz="1900" dirty="0" err="1"/>
              <a:t>proiectului</a:t>
            </a:r>
            <a:r>
              <a:rPr lang="en-US" sz="1900" dirty="0"/>
              <a:t> “d</a:t>
            </a:r>
            <a:r>
              <a:rPr lang="ro-RO" sz="1900" dirty="0"/>
              <a:t>ezvoltarea infrastructurii de agrement in staţiunea Eforie Sud/Nord - "Parcul și Teatrul de Vară Staţiunea Eforie Sud”</a:t>
            </a:r>
            <a:r>
              <a:rPr lang="en-US" sz="1900" dirty="0"/>
              <a:t> </a:t>
            </a:r>
            <a:r>
              <a:rPr lang="en-US" sz="1900" dirty="0" err="1"/>
              <a:t>finantat</a:t>
            </a:r>
            <a:r>
              <a:rPr lang="en-US" sz="1900" dirty="0"/>
              <a:t> </a:t>
            </a:r>
            <a:r>
              <a:rPr lang="en-US" sz="1900" dirty="0" err="1"/>
              <a:t>prin</a:t>
            </a:r>
            <a:r>
              <a:rPr lang="en-US" sz="1900" dirty="0"/>
              <a:t> </a:t>
            </a:r>
            <a:r>
              <a:rPr lang="en-US" sz="1900" dirty="0" err="1"/>
              <a:t>Programul</a:t>
            </a:r>
            <a:r>
              <a:rPr lang="en-US" sz="1900" dirty="0"/>
              <a:t> ESI; un </a:t>
            </a:r>
            <a:r>
              <a:rPr lang="en-US" sz="1900" dirty="0" err="1"/>
              <a:t>proiect</a:t>
            </a:r>
            <a:r>
              <a:rPr lang="en-US" sz="1900" dirty="0"/>
              <a:t> similar se are in Vedere a fi </a:t>
            </a:r>
            <a:r>
              <a:rPr lang="en-US" sz="1900" dirty="0" err="1"/>
              <a:t>depus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teatrul</a:t>
            </a:r>
            <a:r>
              <a:rPr lang="en-US" sz="1900" dirty="0"/>
              <a:t> de </a:t>
            </a:r>
            <a:r>
              <a:rPr lang="en-US" sz="1900" dirty="0" err="1"/>
              <a:t>vara</a:t>
            </a:r>
            <a:r>
              <a:rPr lang="en-US" sz="1900" dirty="0"/>
              <a:t> din </a:t>
            </a:r>
            <a:r>
              <a:rPr lang="en-US" sz="1900" dirty="0" err="1"/>
              <a:t>Eforie</a:t>
            </a:r>
            <a:r>
              <a:rPr lang="en-US" sz="1900" dirty="0"/>
              <a:t> Nord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F463FD-DD67-F131-47FE-3D557355C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infrastructura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sociala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43335-2B5A-C187-916B-47B0C4F8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3C4F40-2207-4CE2-80B5-49FE5C858E78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899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Cultura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si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agrement</a:t>
            </a:r>
            <a:endParaRPr lang="en-US" sz="3000" dirty="0">
              <a:solidFill>
                <a:srgbClr val="00B0F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D821BCA-65F1-C8D3-C1BC-AF3930F254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600" y="1710154"/>
            <a:ext cx="8001000" cy="41857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Eforie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oferă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un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amestec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unic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de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relaxare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terapeutică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și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activități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de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divertisment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,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fiind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împărțită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între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profilul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vibrant al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stațiunii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 </a:t>
            </a:r>
            <a:r>
              <a:rPr kumimoji="0" lang="en-US" altLang="en-US" sz="19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Eforie</a:t>
            </a:r>
            <a:r>
              <a:rPr kumimoji="0" lang="en-US" altLang="en-US" sz="19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Nord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 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și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cel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liniștit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,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istoric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, al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stațiunii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 </a:t>
            </a:r>
            <a:r>
              <a:rPr kumimoji="0" lang="en-US" altLang="en-US" sz="19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Eforie</a:t>
            </a:r>
            <a:r>
              <a:rPr kumimoji="0" lang="en-US" altLang="en-US" sz="19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Sud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900" dirty="0">
              <a:solidFill>
                <a:srgbClr val="0A0A0A"/>
              </a:solidFill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Eforie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este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renumita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la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nivel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European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pentru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resursele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sale </a:t>
            </a:r>
            <a:r>
              <a:rPr kumimoji="0" lang="en-US" altLang="en-US" sz="19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naturale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j-lt"/>
              </a:rPr>
              <a:t> curative: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Lacul</a:t>
            </a: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Techirghiol</a:t>
            </a: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și</a:t>
            </a: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 „</a:t>
            </a: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Aurul</a:t>
            </a: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 Negru”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: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Situat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între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Eforie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Nord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și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Eforie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Sud,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este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sursa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celebrului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 </a:t>
            </a: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nămol</a:t>
            </a: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 sapropelic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Lacul</a:t>
            </a: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b="1" dirty="0" err="1">
                <a:solidFill>
                  <a:srgbClr val="0A0A0A"/>
                </a:solidFill>
                <a:latin typeface="+mj-lt"/>
              </a:rPr>
              <a:t>Belona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: O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oază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de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liniște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în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sudul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stațiunii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Eforie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Nord, care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desparte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Lacul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Techirghiol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de Marea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Neagră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. Este ideal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pentru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plimbări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și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relaxare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in natura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900" b="1" dirty="0">
                <a:solidFill>
                  <a:srgbClr val="0A0A0A"/>
                </a:solidFill>
                <a:latin typeface="+mj-lt"/>
              </a:rPr>
              <a:t>Centre SPA Moderne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: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Pentru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o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relaxare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premium,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puteți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vizita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Ana Health spa (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Eforie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Nord)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sau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Aqatonic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Balneo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Spa (</a:t>
            </a:r>
            <a:r>
              <a:rPr lang="en-US" altLang="en-US" sz="1900" dirty="0" err="1">
                <a:solidFill>
                  <a:srgbClr val="0A0A0A"/>
                </a:solidFill>
                <a:latin typeface="+mj-lt"/>
              </a:rPr>
              <a:t>Eforie</a:t>
            </a:r>
            <a:r>
              <a:rPr lang="en-US" altLang="en-US" sz="1900" dirty="0">
                <a:solidFill>
                  <a:srgbClr val="0A0A0A"/>
                </a:solidFill>
                <a:latin typeface="+mj-lt"/>
              </a:rPr>
              <a:t> Nord)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35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8586"/>
            <a:ext cx="8534400" cy="50292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1900" b="1" dirty="0" err="1"/>
              <a:t>Obiective</a:t>
            </a:r>
            <a:r>
              <a:rPr lang="en-US" sz="1900" b="1" dirty="0"/>
              <a:t> </a:t>
            </a:r>
            <a:r>
              <a:rPr lang="en-US" sz="1900" b="1" dirty="0" err="1"/>
              <a:t>Turistice</a:t>
            </a:r>
            <a:r>
              <a:rPr lang="en-US" sz="1900" b="1" dirty="0"/>
              <a:t> </a:t>
            </a:r>
            <a:r>
              <a:rPr lang="en-US" sz="1900" b="1" dirty="0" err="1"/>
              <a:t>și</a:t>
            </a:r>
            <a:r>
              <a:rPr lang="en-US" sz="1900" b="1" dirty="0"/>
              <a:t> </a:t>
            </a:r>
            <a:r>
              <a:rPr lang="en-US" sz="1900" b="1" dirty="0" err="1"/>
              <a:t>Culturale</a:t>
            </a:r>
            <a:endParaRPr lang="en-US" sz="1900" dirty="0"/>
          </a:p>
          <a:p>
            <a:pPr lvl="0"/>
            <a:r>
              <a:rPr lang="en-US" sz="1900" b="1" dirty="0" err="1"/>
              <a:t>Teatrul</a:t>
            </a:r>
            <a:r>
              <a:rPr lang="en-US" sz="1900" b="1" dirty="0"/>
              <a:t> de </a:t>
            </a:r>
            <a:r>
              <a:rPr lang="en-US" sz="1900" b="1" dirty="0" err="1"/>
              <a:t>Vară</a:t>
            </a:r>
            <a:r>
              <a:rPr lang="en-US" sz="1900" b="1" dirty="0"/>
              <a:t> (</a:t>
            </a:r>
            <a:r>
              <a:rPr lang="en-US" sz="1900" b="1" dirty="0" err="1"/>
              <a:t>Eforie</a:t>
            </a:r>
            <a:r>
              <a:rPr lang="en-US" sz="1900" b="1" dirty="0"/>
              <a:t> Nord)</a:t>
            </a:r>
            <a:r>
              <a:rPr lang="en-US" sz="1900" dirty="0"/>
              <a:t>: O </a:t>
            </a:r>
            <a:r>
              <a:rPr lang="en-US" sz="1900" dirty="0" err="1"/>
              <a:t>clădire</a:t>
            </a:r>
            <a:r>
              <a:rPr lang="en-US" sz="1900" dirty="0"/>
              <a:t> </a:t>
            </a:r>
            <a:r>
              <a:rPr lang="en-US" sz="1900" dirty="0" err="1"/>
              <a:t>emblematică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găzduiește</a:t>
            </a:r>
            <a:r>
              <a:rPr lang="en-US" sz="1900" dirty="0"/>
              <a:t> </a:t>
            </a:r>
            <a:r>
              <a:rPr lang="en-US" sz="1900" dirty="0" err="1"/>
              <a:t>spectacole</a:t>
            </a:r>
            <a:r>
              <a:rPr lang="en-US" sz="1900" dirty="0"/>
              <a:t> de </a:t>
            </a:r>
            <a:r>
              <a:rPr lang="en-US" sz="1900" dirty="0" err="1"/>
              <a:t>teatru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/>
              <a:t>concerte</a:t>
            </a:r>
            <a:r>
              <a:rPr lang="en-US" sz="1900" dirty="0"/>
              <a:t>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lunile</a:t>
            </a:r>
            <a:r>
              <a:rPr lang="en-US" sz="1900" dirty="0"/>
              <a:t> de </a:t>
            </a:r>
            <a:r>
              <a:rPr lang="en-US" sz="1900" dirty="0" err="1"/>
              <a:t>vară</a:t>
            </a:r>
            <a:r>
              <a:rPr lang="en-US" sz="1900" dirty="0"/>
              <a:t>.</a:t>
            </a:r>
          </a:p>
          <a:p>
            <a:pPr lvl="0"/>
            <a:r>
              <a:rPr lang="en-US" sz="1900" b="1" dirty="0" err="1"/>
              <a:t>Faleza</a:t>
            </a:r>
            <a:r>
              <a:rPr lang="en-US" sz="1900" b="1" dirty="0"/>
              <a:t> </a:t>
            </a:r>
            <a:r>
              <a:rPr lang="en-US" sz="1900" b="1" dirty="0" err="1"/>
              <a:t>Eforie</a:t>
            </a:r>
            <a:r>
              <a:rPr lang="en-US" sz="1900" b="1" dirty="0"/>
              <a:t> Nord</a:t>
            </a:r>
            <a:r>
              <a:rPr lang="en-US" sz="1900" dirty="0"/>
              <a:t>: Recent </a:t>
            </a:r>
            <a:r>
              <a:rPr lang="en-US" sz="1900" dirty="0" err="1"/>
              <a:t>reabilitată</a:t>
            </a:r>
            <a:r>
              <a:rPr lang="en-US" sz="1900" dirty="0"/>
              <a:t>, </a:t>
            </a:r>
            <a:r>
              <a:rPr lang="en-US" sz="1900" dirty="0" err="1"/>
              <a:t>oferă</a:t>
            </a:r>
            <a:r>
              <a:rPr lang="en-US" sz="1900" dirty="0"/>
              <a:t> o </a:t>
            </a:r>
            <a:r>
              <a:rPr lang="en-US" sz="1900" dirty="0" err="1"/>
              <a:t>zonă</a:t>
            </a:r>
            <a:r>
              <a:rPr lang="en-US" sz="1900" dirty="0"/>
              <a:t> de </a:t>
            </a:r>
            <a:r>
              <a:rPr lang="en-US" sz="1900" dirty="0" err="1"/>
              <a:t>promenadă</a:t>
            </a:r>
            <a:r>
              <a:rPr lang="en-US" sz="1900" dirty="0"/>
              <a:t> </a:t>
            </a:r>
            <a:r>
              <a:rPr lang="en-US" sz="1900" dirty="0" err="1"/>
              <a:t>spectaculoasă</a:t>
            </a:r>
            <a:r>
              <a:rPr lang="en-US" sz="1900" dirty="0"/>
              <a:t>, cu </a:t>
            </a:r>
            <a:r>
              <a:rPr lang="en-US" sz="1900" dirty="0" err="1"/>
              <a:t>vederi</a:t>
            </a:r>
            <a:r>
              <a:rPr lang="en-US" sz="1900" dirty="0"/>
              <a:t> </a:t>
            </a:r>
            <a:r>
              <a:rPr lang="en-US" sz="1900" dirty="0" err="1"/>
              <a:t>panoramice</a:t>
            </a:r>
            <a:r>
              <a:rPr lang="en-US" sz="1900" dirty="0"/>
              <a:t> </a:t>
            </a:r>
            <a:r>
              <a:rPr lang="en-US" sz="1900" dirty="0" err="1"/>
              <a:t>asupra</a:t>
            </a:r>
            <a:r>
              <a:rPr lang="en-US" sz="1900" dirty="0"/>
              <a:t> </a:t>
            </a:r>
            <a:r>
              <a:rPr lang="en-US" sz="1900" dirty="0" err="1"/>
              <a:t>mării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/>
              <a:t>acces</a:t>
            </a:r>
            <a:r>
              <a:rPr lang="en-US" sz="1900" dirty="0"/>
              <a:t> </a:t>
            </a:r>
            <a:r>
              <a:rPr lang="en-US" sz="1900" dirty="0" err="1"/>
              <a:t>către</a:t>
            </a:r>
            <a:r>
              <a:rPr lang="en-US" sz="1900" dirty="0"/>
              <a:t> </a:t>
            </a:r>
            <a:r>
              <a:rPr lang="en-US" sz="1900" dirty="0" err="1"/>
              <a:t>noul</a:t>
            </a:r>
            <a:r>
              <a:rPr lang="en-US" sz="1900" dirty="0"/>
              <a:t> ponton lung care </a:t>
            </a:r>
            <a:r>
              <a:rPr lang="en-US" sz="1900" dirty="0" err="1"/>
              <a:t>înaintează</a:t>
            </a:r>
            <a:r>
              <a:rPr lang="en-US" sz="1900" dirty="0"/>
              <a:t>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larg</a:t>
            </a:r>
            <a:r>
              <a:rPr lang="en-US" sz="1900" dirty="0"/>
              <a:t>.</a:t>
            </a:r>
          </a:p>
          <a:p>
            <a:pPr lvl="0"/>
            <a:r>
              <a:rPr lang="en-US" sz="1900" b="1" dirty="0"/>
              <a:t>Baza de </a:t>
            </a:r>
            <a:r>
              <a:rPr lang="en-US" sz="1900" b="1" dirty="0" err="1"/>
              <a:t>Scufundări</a:t>
            </a:r>
            <a:r>
              <a:rPr lang="en-US" sz="1900" b="1" dirty="0"/>
              <a:t> (</a:t>
            </a:r>
            <a:r>
              <a:rPr lang="en-US" sz="1900" b="1" dirty="0" err="1"/>
              <a:t>Eforie</a:t>
            </a:r>
            <a:r>
              <a:rPr lang="en-US" sz="1900" b="1" dirty="0"/>
              <a:t> Sud)</a:t>
            </a:r>
            <a:r>
              <a:rPr lang="en-US" sz="1900" dirty="0"/>
              <a:t>: Un </a:t>
            </a:r>
            <a:r>
              <a:rPr lang="en-US" sz="1900" dirty="0" err="1"/>
              <a:t>punct</a:t>
            </a:r>
            <a:r>
              <a:rPr lang="en-US" sz="1900" dirty="0"/>
              <a:t> de </a:t>
            </a:r>
            <a:r>
              <a:rPr lang="en-US" sz="1900" dirty="0" err="1"/>
              <a:t>atracție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amatorii</a:t>
            </a:r>
            <a:r>
              <a:rPr lang="en-US" sz="1900" dirty="0"/>
              <a:t> de </a:t>
            </a:r>
            <a:r>
              <a:rPr lang="en-US" sz="1900" dirty="0" err="1"/>
              <a:t>aventuri</a:t>
            </a:r>
            <a:r>
              <a:rPr lang="en-US" sz="1900" dirty="0"/>
              <a:t> </a:t>
            </a:r>
            <a:r>
              <a:rPr lang="en-US" sz="1900" dirty="0" err="1"/>
              <a:t>subacvatice</a:t>
            </a:r>
            <a:r>
              <a:rPr lang="en-US" sz="1900" dirty="0"/>
              <a:t>.</a:t>
            </a:r>
          </a:p>
          <a:p>
            <a:pPr lvl="0"/>
            <a:r>
              <a:rPr lang="en-US" sz="1900" b="1" dirty="0"/>
              <a:t>Cinemascope</a:t>
            </a:r>
            <a:r>
              <a:rPr lang="en-US" sz="1900" dirty="0"/>
              <a:t>: Un cinema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aer</a:t>
            </a:r>
            <a:r>
              <a:rPr lang="en-US" sz="1900" dirty="0"/>
              <a:t> liber </a:t>
            </a:r>
            <a:r>
              <a:rPr lang="en-US" sz="1900" dirty="0" err="1"/>
              <a:t>situat</a:t>
            </a:r>
            <a:r>
              <a:rPr lang="en-US" sz="1900" dirty="0"/>
              <a:t>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Nord, perfect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serile</a:t>
            </a:r>
            <a:r>
              <a:rPr lang="en-US" sz="1900" dirty="0"/>
              <a:t> de </a:t>
            </a:r>
            <a:r>
              <a:rPr lang="en-US" sz="1900" dirty="0" err="1"/>
              <a:t>vară</a:t>
            </a:r>
            <a:endParaRPr lang="en-US" sz="1900" dirty="0"/>
          </a:p>
          <a:p>
            <a:pPr lvl="0"/>
            <a:endParaRPr lang="en-US" sz="1900" dirty="0"/>
          </a:p>
          <a:p>
            <a:pPr marL="109728" indent="0">
              <a:buNone/>
            </a:pPr>
            <a:r>
              <a:rPr lang="en-US" sz="1900" b="1" dirty="0" err="1"/>
              <a:t>Agrement</a:t>
            </a:r>
            <a:r>
              <a:rPr lang="en-US" sz="1900" b="1" dirty="0"/>
              <a:t> </a:t>
            </a:r>
            <a:r>
              <a:rPr lang="en-US" sz="1900" b="1" dirty="0" err="1"/>
              <a:t>și</a:t>
            </a:r>
            <a:r>
              <a:rPr lang="en-US" sz="1900" b="1" dirty="0"/>
              <a:t> </a:t>
            </a:r>
            <a:r>
              <a:rPr lang="en-US" sz="1900" b="1" dirty="0" err="1"/>
              <a:t>Activități</a:t>
            </a:r>
            <a:r>
              <a:rPr lang="en-US" sz="1900" b="1" dirty="0"/>
              <a:t> </a:t>
            </a:r>
            <a:r>
              <a:rPr lang="en-US" sz="1900" b="1" dirty="0" err="1"/>
              <a:t>pentru</a:t>
            </a:r>
            <a:r>
              <a:rPr lang="en-US" sz="1900" b="1" dirty="0"/>
              <a:t> </a:t>
            </a:r>
            <a:r>
              <a:rPr lang="en-US" sz="1900" b="1" dirty="0" err="1"/>
              <a:t>Familie</a:t>
            </a:r>
            <a:endParaRPr lang="en-US" sz="1900" dirty="0"/>
          </a:p>
          <a:p>
            <a:pPr lvl="0"/>
            <a:r>
              <a:rPr lang="en-US" sz="1900" b="1" dirty="0" err="1"/>
              <a:t>Eforie</a:t>
            </a:r>
            <a:r>
              <a:rPr lang="en-US" sz="1900" b="1" dirty="0"/>
              <a:t> Aqua Park</a:t>
            </a:r>
            <a:r>
              <a:rPr lang="en-US" sz="1900" dirty="0"/>
              <a:t>: </a:t>
            </a:r>
            <a:r>
              <a:rPr lang="en-US" sz="1900" dirty="0" err="1"/>
              <a:t>Situat</a:t>
            </a:r>
            <a:r>
              <a:rPr lang="en-US" sz="1900" dirty="0"/>
              <a:t>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Nord,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principalul</a:t>
            </a:r>
            <a:r>
              <a:rPr lang="en-US" sz="1900" dirty="0"/>
              <a:t> </a:t>
            </a:r>
            <a:r>
              <a:rPr lang="en-US" sz="1900" dirty="0" err="1"/>
              <a:t>punct</a:t>
            </a:r>
            <a:r>
              <a:rPr lang="en-US" sz="1900" dirty="0"/>
              <a:t> de </a:t>
            </a:r>
            <a:r>
              <a:rPr lang="en-US" sz="1900" dirty="0" err="1"/>
              <a:t>distracție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copii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/>
              <a:t>adulți</a:t>
            </a:r>
            <a:r>
              <a:rPr lang="en-US" sz="1900" dirty="0"/>
              <a:t>, </a:t>
            </a:r>
            <a:r>
              <a:rPr lang="en-US" sz="1900" dirty="0" err="1"/>
              <a:t>dotat</a:t>
            </a:r>
            <a:r>
              <a:rPr lang="en-US" sz="1900" dirty="0"/>
              <a:t> cu </a:t>
            </a:r>
            <a:r>
              <a:rPr lang="en-US" sz="1900" dirty="0" err="1"/>
              <a:t>numeroase</a:t>
            </a:r>
            <a:r>
              <a:rPr lang="en-US" sz="1900" dirty="0"/>
              <a:t> </a:t>
            </a:r>
            <a:r>
              <a:rPr lang="en-US" sz="1900" dirty="0" err="1"/>
              <a:t>tobogane</a:t>
            </a:r>
            <a:r>
              <a:rPr lang="en-US" sz="1900" dirty="0"/>
              <a:t> </a:t>
            </a:r>
            <a:r>
              <a:rPr lang="en-US" sz="1900" dirty="0" err="1"/>
              <a:t>moderne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zone de </a:t>
            </a:r>
            <a:r>
              <a:rPr lang="en-US" sz="1900" dirty="0" err="1"/>
              <a:t>spectacole</a:t>
            </a:r>
            <a:r>
              <a:rPr lang="en-US" sz="1900" dirty="0"/>
              <a:t>.</a:t>
            </a:r>
          </a:p>
          <a:p>
            <a:r>
              <a:rPr lang="en-US" sz="1900" b="1" dirty="0" err="1"/>
              <a:t>Portul</a:t>
            </a:r>
            <a:r>
              <a:rPr lang="en-US" sz="1900" b="1" dirty="0"/>
              <a:t> </a:t>
            </a:r>
            <a:r>
              <a:rPr lang="en-US" sz="1900" b="1" dirty="0" err="1"/>
              <a:t>Turistic</a:t>
            </a:r>
            <a:r>
              <a:rPr lang="en-US" sz="1900" b="1" dirty="0"/>
              <a:t> </a:t>
            </a:r>
            <a:r>
              <a:rPr lang="en-US" sz="1900" b="1" dirty="0" err="1"/>
              <a:t>Belona</a:t>
            </a:r>
            <a:r>
              <a:rPr lang="en-US" sz="1900" dirty="0"/>
              <a:t>: O </a:t>
            </a:r>
            <a:r>
              <a:rPr lang="en-US" sz="1900" dirty="0" err="1"/>
              <a:t>zonă</a:t>
            </a:r>
            <a:r>
              <a:rPr lang="en-US" sz="1900" dirty="0"/>
              <a:t> </a:t>
            </a:r>
            <a:r>
              <a:rPr lang="en-US" sz="1900" dirty="0" err="1"/>
              <a:t>animată</a:t>
            </a:r>
            <a:r>
              <a:rPr lang="en-US" sz="1900" dirty="0"/>
              <a:t> cu </a:t>
            </a:r>
            <a:r>
              <a:rPr lang="en-US" sz="1900" dirty="0" err="1"/>
              <a:t>restaurante</a:t>
            </a:r>
            <a:r>
              <a:rPr lang="en-US" sz="1900" dirty="0"/>
              <a:t> </a:t>
            </a:r>
            <a:r>
              <a:rPr lang="en-US" sz="1900" dirty="0" err="1"/>
              <a:t>pescărești</a:t>
            </a:r>
            <a:r>
              <a:rPr lang="en-US" sz="1900" dirty="0"/>
              <a:t>, de </a:t>
            </a:r>
            <a:r>
              <a:rPr lang="en-US" sz="1900" dirty="0" err="1"/>
              <a:t>unde</a:t>
            </a:r>
            <a:r>
              <a:rPr lang="en-US" sz="1900" dirty="0"/>
              <a:t> se pot </a:t>
            </a:r>
            <a:r>
              <a:rPr lang="en-US" sz="1900" dirty="0" err="1"/>
              <a:t>închiria</a:t>
            </a:r>
            <a:r>
              <a:rPr lang="en-US" sz="1900" dirty="0"/>
              <a:t> </a:t>
            </a:r>
            <a:r>
              <a:rPr lang="en-US" sz="1900" dirty="0" err="1"/>
              <a:t>bărci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plimbări</a:t>
            </a:r>
            <a:r>
              <a:rPr lang="en-US" sz="1900" dirty="0"/>
              <a:t> pe mare</a:t>
            </a:r>
          </a:p>
          <a:p>
            <a:endParaRPr lang="en-US" sz="1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Cultura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si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agrement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09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029200"/>
          </a:xfrm>
        </p:spPr>
        <p:txBody>
          <a:bodyPr>
            <a:normAutofit/>
          </a:bodyPr>
          <a:lstStyle/>
          <a:p>
            <a:r>
              <a:rPr lang="en-US" sz="1800" b="1" dirty="0" err="1"/>
              <a:t>Dealtfel</a:t>
            </a:r>
            <a:r>
              <a:rPr lang="en-US" sz="1800" b="1" dirty="0"/>
              <a:t> in </a:t>
            </a:r>
            <a:r>
              <a:rPr lang="en-US" sz="1800" b="1" dirty="0" err="1"/>
              <a:t>orasul</a:t>
            </a:r>
            <a:r>
              <a:rPr lang="en-US" sz="1800" b="1" dirty="0"/>
              <a:t> </a:t>
            </a:r>
            <a:r>
              <a:rPr lang="en-US" sz="1800" b="1" dirty="0" err="1"/>
              <a:t>Eforie</a:t>
            </a:r>
            <a:r>
              <a:rPr lang="en-US" sz="1800" b="1" dirty="0"/>
              <a:t> </a:t>
            </a:r>
            <a:r>
              <a:rPr lang="en-US" sz="1800" b="1" dirty="0" err="1"/>
              <a:t>exista</a:t>
            </a:r>
            <a:r>
              <a:rPr lang="en-US" sz="1800" b="1" dirty="0"/>
              <a:t> </a:t>
            </a:r>
            <a:r>
              <a:rPr lang="en-US" sz="1800" b="1" dirty="0" err="1"/>
              <a:t>inregistrate</a:t>
            </a:r>
            <a:r>
              <a:rPr lang="en-US" sz="1800" b="1" dirty="0"/>
              <a:t> 96 de </a:t>
            </a:r>
            <a:r>
              <a:rPr lang="en-US" sz="1800" b="1" dirty="0" err="1"/>
              <a:t>monumente</a:t>
            </a:r>
            <a:r>
              <a:rPr lang="en-US" sz="1800" b="1" dirty="0"/>
              <a:t> </a:t>
            </a:r>
            <a:r>
              <a:rPr lang="en-US" sz="1800" b="1" dirty="0" err="1"/>
              <a:t>istorice</a:t>
            </a:r>
            <a:r>
              <a:rPr lang="en-US" sz="1800" b="1" dirty="0"/>
              <a:t>, din care 32 de </a:t>
            </a:r>
            <a:r>
              <a:rPr lang="en-US" sz="1800" b="1" dirty="0" err="1"/>
              <a:t>interes</a:t>
            </a:r>
            <a:r>
              <a:rPr lang="en-US" sz="1800" b="1" dirty="0"/>
              <a:t> national </a:t>
            </a:r>
            <a:r>
              <a:rPr lang="en-US" sz="1800" b="1" dirty="0" err="1"/>
              <a:t>si</a:t>
            </a:r>
            <a:r>
              <a:rPr lang="en-US" sz="1800" b="1" dirty="0"/>
              <a:t> international, </a:t>
            </a:r>
            <a:r>
              <a:rPr lang="en-US" sz="1800" b="1" dirty="0" err="1"/>
              <a:t>principalele</a:t>
            </a:r>
            <a:r>
              <a:rPr lang="en-US" sz="1800" b="1" dirty="0"/>
              <a:t> </a:t>
            </a:r>
            <a:r>
              <a:rPr lang="en-US" sz="1800" b="1" dirty="0" err="1"/>
              <a:t>fiind</a:t>
            </a:r>
            <a:r>
              <a:rPr lang="en-US" sz="1800" b="1" dirty="0"/>
              <a:t>:</a:t>
            </a:r>
          </a:p>
          <a:p>
            <a:endParaRPr lang="en-US" sz="1800" b="1" dirty="0"/>
          </a:p>
          <a:p>
            <a:pPr>
              <a:buFont typeface="Courier New" pitchFamily="49" charset="0"/>
              <a:buChar char="o"/>
            </a:pPr>
            <a:r>
              <a:rPr lang="en-US" sz="1800" b="1" dirty="0" err="1"/>
              <a:t>Castelul</a:t>
            </a:r>
            <a:r>
              <a:rPr lang="en-US" sz="1800" b="1" dirty="0"/>
              <a:t> </a:t>
            </a:r>
            <a:r>
              <a:rPr lang="en-US" sz="1800" b="1" dirty="0" err="1"/>
              <a:t>Peleş</a:t>
            </a:r>
            <a:r>
              <a:rPr lang="en-US" sz="1800" b="1" dirty="0"/>
              <a:t> – </a:t>
            </a:r>
            <a:r>
              <a:rPr lang="en-US" sz="1800" dirty="0" err="1"/>
              <a:t>inaugurat</a:t>
            </a:r>
            <a:r>
              <a:rPr lang="en-US" sz="1800" dirty="0"/>
              <a:t> in 22 august 1875. </a:t>
            </a:r>
          </a:p>
          <a:p>
            <a:pPr>
              <a:buFont typeface="Courier New" pitchFamily="49" charset="0"/>
              <a:buChar char="o"/>
            </a:pPr>
            <a:r>
              <a:rPr lang="vi-VN" sz="1800" b="1" dirty="0"/>
              <a:t>Mânăstirea Eforie</a:t>
            </a:r>
            <a:r>
              <a:rPr lang="en-US" sz="1800" b="1" dirty="0"/>
              <a:t> </a:t>
            </a:r>
            <a:r>
              <a:rPr lang="it-IT" sz="1800" dirty="0"/>
              <a:t>― denumita si Perla </a:t>
            </a:r>
            <a:r>
              <a:rPr lang="en-US" sz="1800" dirty="0" err="1"/>
              <a:t>Carpaţilor</a:t>
            </a:r>
            <a:r>
              <a:rPr lang="en-US" sz="1800" dirty="0"/>
              <a:t>, </a:t>
            </a:r>
            <a:r>
              <a:rPr lang="vi-VN" sz="1800" dirty="0"/>
              <a:t>datează de la sfârşitul</a:t>
            </a:r>
            <a:r>
              <a:rPr lang="en-US" sz="1800" dirty="0"/>
              <a:t> </a:t>
            </a:r>
            <a:r>
              <a:rPr lang="it-IT" sz="1800" dirty="0"/>
              <a:t>sec XVII şi reprezintă cartea de identitate a oraşului,deoarece este prima construcţie din spatiul </a:t>
            </a:r>
            <a:r>
              <a:rPr lang="en-US" sz="1800" dirty="0" err="1"/>
              <a:t>actualei</a:t>
            </a:r>
            <a:r>
              <a:rPr lang="en-US" sz="1800" dirty="0"/>
              <a:t> </a:t>
            </a:r>
            <a:r>
              <a:rPr lang="en-US" sz="1800" dirty="0" err="1"/>
              <a:t>staţiuni</a:t>
            </a:r>
            <a:endParaRPr lang="en-US" sz="1800" dirty="0"/>
          </a:p>
          <a:p>
            <a:pPr>
              <a:buFont typeface="Courier New" pitchFamily="49" charset="0"/>
              <a:buChar char="o"/>
            </a:pPr>
            <a:r>
              <a:rPr lang="pt-BR" sz="1800" b="1" dirty="0"/>
              <a:t>Centrul Internaţional de Conferinţe CASINO Eforie – </a:t>
            </a:r>
            <a:r>
              <a:rPr lang="pt-BR" sz="1800" dirty="0"/>
              <a:t>construit  in </a:t>
            </a:r>
            <a:r>
              <a:rPr lang="en-US" sz="1800" dirty="0"/>
              <a:t>1912- </a:t>
            </a:r>
            <a:r>
              <a:rPr lang="pt-BR" sz="1800" dirty="0"/>
              <a:t>1913), pe locul unde se afla cândva vila Ghica, </a:t>
            </a:r>
            <a:r>
              <a:rPr lang="vi-VN" sz="1800" dirty="0"/>
              <a:t>prima vilă a staţiunii, înălţată de prinţul Dimitrie</a:t>
            </a:r>
            <a:r>
              <a:rPr lang="en-US" sz="1800" dirty="0"/>
              <a:t> </a:t>
            </a:r>
            <a:r>
              <a:rPr lang="en-US" sz="1800" dirty="0" err="1"/>
              <a:t>Ghica</a:t>
            </a:r>
            <a:endParaRPr lang="en-US" sz="1800" dirty="0"/>
          </a:p>
          <a:p>
            <a:pPr>
              <a:buFont typeface="Courier New" pitchFamily="49" charset="0"/>
              <a:buChar char="o"/>
            </a:pPr>
            <a:r>
              <a:rPr lang="en-US" sz="1800" b="1" dirty="0" err="1"/>
              <a:t>Muzeul</a:t>
            </a:r>
            <a:r>
              <a:rPr lang="en-US" sz="1800" b="1" dirty="0"/>
              <a:t> </a:t>
            </a:r>
            <a:r>
              <a:rPr lang="en-US" sz="1800" b="1" dirty="0" err="1"/>
              <a:t>orașului</a:t>
            </a:r>
            <a:r>
              <a:rPr lang="en-US" sz="1800" b="1" dirty="0"/>
              <a:t> </a:t>
            </a:r>
            <a:r>
              <a:rPr lang="en-US" sz="1800" b="1" dirty="0" err="1"/>
              <a:t>Eforie</a:t>
            </a:r>
            <a:r>
              <a:rPr lang="en-US" sz="1800" b="1" dirty="0"/>
              <a:t> </a:t>
            </a:r>
            <a:r>
              <a:rPr lang="en-US" sz="1800" dirty="0"/>
              <a:t>– </a:t>
            </a:r>
            <a:r>
              <a:rPr lang="en-US" sz="1800" dirty="0" err="1"/>
              <a:t>fosta</a:t>
            </a:r>
            <a:r>
              <a:rPr lang="en-US" sz="1800" dirty="0"/>
              <a:t> </a:t>
            </a:r>
            <a:r>
              <a:rPr lang="it-IT" sz="1800" dirty="0"/>
              <a:t>resedinta de vara a Alinei Stirbey si a </a:t>
            </a:r>
            <a:r>
              <a:rPr lang="en-US" sz="1800" dirty="0" err="1"/>
              <a:t>generalului</a:t>
            </a:r>
            <a:r>
              <a:rPr lang="en-US" sz="1800" dirty="0"/>
              <a:t> Emanuel </a:t>
            </a:r>
            <a:r>
              <a:rPr lang="en-US" sz="1800" dirty="0" err="1"/>
              <a:t>Florescu</a:t>
            </a:r>
            <a:endParaRPr lang="en-US" sz="1800" dirty="0"/>
          </a:p>
          <a:p>
            <a:pPr>
              <a:buFont typeface="Courier New" pitchFamily="49" charset="0"/>
              <a:buChar char="o"/>
            </a:pPr>
            <a:r>
              <a:rPr lang="en-US" sz="1800" b="1" dirty="0" err="1"/>
              <a:t>Centrul</a:t>
            </a:r>
            <a:r>
              <a:rPr lang="en-US" sz="1800" b="1" dirty="0"/>
              <a:t> Cultural ,,Carmen Sylva” - </a:t>
            </a:r>
            <a:r>
              <a:rPr lang="it-IT" sz="1800" dirty="0"/>
              <a:t>inaugurat în 10 aprilie 2008 și este găzduit de clădirea primei şcoli primare din </a:t>
            </a:r>
            <a:r>
              <a:rPr lang="en-US" sz="1800" dirty="0" err="1"/>
              <a:t>Eforie</a:t>
            </a:r>
            <a:r>
              <a:rPr lang="en-US" sz="1800" dirty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pt-BR" sz="1800" b="1" dirty="0"/>
              <a:t>Casa memoriala “George Enescu” sau vila “Luminis”.</a:t>
            </a:r>
            <a:endParaRPr lang="en-US" sz="1800" dirty="0"/>
          </a:p>
          <a:p>
            <a:endParaRPr lang="en-US" sz="1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Cultura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si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agrement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293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029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 err="1"/>
              <a:t>Eforie</a:t>
            </a:r>
            <a:r>
              <a:rPr lang="en-US" sz="1800" dirty="0"/>
              <a:t> Sud (</a:t>
            </a:r>
            <a:r>
              <a:rPr lang="en-US" sz="1800" dirty="0" err="1"/>
              <a:t>fosta</a:t>
            </a:r>
            <a:r>
              <a:rPr lang="en-US" sz="1800" dirty="0"/>
              <a:t> </a:t>
            </a:r>
            <a:r>
              <a:rPr lang="en-US" sz="1800" dirty="0" err="1"/>
              <a:t>stațiune</a:t>
            </a:r>
            <a:r>
              <a:rPr lang="en-US" sz="1800" dirty="0"/>
              <a:t> </a:t>
            </a:r>
            <a:r>
              <a:rPr lang="en-US" sz="1800" b="1" dirty="0" err="1"/>
              <a:t>Movilă-Tekirghiol</a:t>
            </a:r>
            <a:r>
              <a:rPr lang="en-US" sz="1800" dirty="0"/>
              <a:t>, </a:t>
            </a:r>
            <a:r>
              <a:rPr lang="en-US" sz="1800" dirty="0" err="1"/>
              <a:t>apoi</a:t>
            </a:r>
            <a:r>
              <a:rPr lang="en-US" sz="1800" dirty="0"/>
              <a:t> </a:t>
            </a:r>
            <a:r>
              <a:rPr lang="en-US" sz="1800" b="1" dirty="0"/>
              <a:t>Carmen Sylva</a:t>
            </a:r>
            <a:r>
              <a:rPr lang="en-US" sz="1800" dirty="0"/>
              <a:t>) </a:t>
            </a:r>
            <a:r>
              <a:rPr lang="en-US" sz="1800" dirty="0" err="1"/>
              <a:t>păstrează</a:t>
            </a:r>
            <a:r>
              <a:rPr lang="en-US" sz="1800" dirty="0"/>
              <a:t> </a:t>
            </a:r>
            <a:r>
              <a:rPr lang="en-US" sz="1800" dirty="0" err="1"/>
              <a:t>spiritul</a:t>
            </a:r>
            <a:r>
              <a:rPr lang="en-US" sz="1800" dirty="0"/>
              <a:t> </a:t>
            </a:r>
            <a:r>
              <a:rPr lang="en-US" sz="1800" dirty="0" err="1"/>
              <a:t>boem</a:t>
            </a:r>
            <a:r>
              <a:rPr lang="en-US" sz="1800" dirty="0"/>
              <a:t> al </a:t>
            </a:r>
            <a:r>
              <a:rPr lang="en-US" sz="1800" dirty="0" err="1"/>
              <a:t>începutului</a:t>
            </a:r>
            <a:r>
              <a:rPr lang="en-US" sz="1800" dirty="0"/>
              <a:t> de </a:t>
            </a:r>
            <a:r>
              <a:rPr lang="en-US" sz="1800" dirty="0" err="1"/>
              <a:t>secol</a:t>
            </a:r>
            <a:r>
              <a:rPr lang="en-US" sz="1800" dirty="0"/>
              <a:t> XX:</a:t>
            </a:r>
          </a:p>
          <a:p>
            <a:pPr lvl="0"/>
            <a:r>
              <a:rPr lang="en-US" sz="1800" b="1" dirty="0" err="1"/>
              <a:t>Vilele</a:t>
            </a:r>
            <a:r>
              <a:rPr lang="en-US" sz="1800" b="1" dirty="0"/>
              <a:t> </a:t>
            </a:r>
            <a:r>
              <a:rPr lang="en-US" sz="1800" b="1" dirty="0" err="1"/>
              <a:t>Interbelice</a:t>
            </a:r>
            <a:r>
              <a:rPr lang="en-US" sz="1800" b="1" dirty="0"/>
              <a:t> din </a:t>
            </a:r>
            <a:r>
              <a:rPr lang="en-US" sz="1800" b="1" dirty="0" err="1"/>
              <a:t>Eforie</a:t>
            </a:r>
            <a:r>
              <a:rPr lang="en-US" sz="1800" b="1" dirty="0"/>
              <a:t> Sud:</a:t>
            </a:r>
            <a:r>
              <a:rPr lang="en-US" sz="1800" dirty="0"/>
              <a:t> care inca </a:t>
            </a:r>
            <a:r>
              <a:rPr lang="en-US" sz="1800" dirty="0" err="1"/>
              <a:t>pastreaza</a:t>
            </a:r>
            <a:r>
              <a:rPr lang="en-US" sz="1800" dirty="0"/>
              <a:t> </a:t>
            </a:r>
            <a:r>
              <a:rPr lang="en-US" sz="1800" dirty="0" err="1"/>
              <a:t>arhitectura</a:t>
            </a:r>
            <a:r>
              <a:rPr lang="en-US" sz="1800" dirty="0"/>
              <a:t> </a:t>
            </a:r>
            <a:r>
              <a:rPr lang="en-US" sz="1800" dirty="0" err="1"/>
              <a:t>specifică</a:t>
            </a:r>
            <a:r>
              <a:rPr lang="en-US" sz="1800" dirty="0"/>
              <a:t> </a:t>
            </a:r>
            <a:r>
              <a:rPr lang="en-US" sz="1800" dirty="0" err="1"/>
              <a:t>perioadei</a:t>
            </a:r>
            <a:r>
              <a:rPr lang="en-US" sz="1800" dirty="0"/>
              <a:t> regale. Multe </a:t>
            </a: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aceste</a:t>
            </a:r>
            <a:r>
              <a:rPr lang="en-US" sz="1800" dirty="0"/>
              <a:t> vile au </a:t>
            </a:r>
            <a:r>
              <a:rPr lang="en-US" sz="1800" dirty="0" err="1"/>
              <a:t>aparținut</a:t>
            </a:r>
            <a:r>
              <a:rPr lang="en-US" sz="1800" dirty="0"/>
              <a:t> </a:t>
            </a:r>
            <a:r>
              <a:rPr lang="en-US" sz="1800" dirty="0" err="1"/>
              <a:t>elitei</a:t>
            </a:r>
            <a:r>
              <a:rPr lang="en-US" sz="1800" dirty="0"/>
              <a:t> </a:t>
            </a:r>
            <a:r>
              <a:rPr lang="en-US" sz="1800" dirty="0" err="1"/>
              <a:t>bucureștene</a:t>
            </a:r>
            <a:r>
              <a:rPr lang="en-US" sz="1800" dirty="0"/>
              <a:t> care </a:t>
            </a:r>
            <a:r>
              <a:rPr lang="en-US" sz="1800" dirty="0" err="1"/>
              <a:t>venea</a:t>
            </a:r>
            <a:r>
              <a:rPr lang="en-US" sz="1800" dirty="0"/>
              <a:t> la </a:t>
            </a:r>
            <a:r>
              <a:rPr lang="en-US" sz="1800" dirty="0" err="1"/>
              <a:t>tratament</a:t>
            </a:r>
            <a:r>
              <a:rPr lang="en-US" sz="1800" dirty="0"/>
              <a:t>.</a:t>
            </a:r>
          </a:p>
          <a:p>
            <a:pPr lvl="0"/>
            <a:r>
              <a:rPr lang="en-US" sz="1800" b="1" dirty="0" err="1"/>
              <a:t>Cazinoul</a:t>
            </a:r>
            <a:r>
              <a:rPr lang="en-US" sz="1800" b="1" dirty="0"/>
              <a:t> din </a:t>
            </a:r>
            <a:r>
              <a:rPr lang="en-US" sz="1800" b="1" dirty="0" err="1"/>
              <a:t>Eforie</a:t>
            </a:r>
            <a:r>
              <a:rPr lang="en-US" sz="1800" b="1" dirty="0"/>
              <a:t> Sud:</a:t>
            </a:r>
            <a:r>
              <a:rPr lang="en-US" sz="1800" dirty="0"/>
              <a:t> </a:t>
            </a:r>
            <a:r>
              <a:rPr lang="en-US" sz="1800" dirty="0" err="1"/>
              <a:t>Construit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anii</a:t>
            </a:r>
            <a:r>
              <a:rPr lang="en-US" sz="1800" dirty="0"/>
              <a:t> '30, </a:t>
            </a:r>
            <a:r>
              <a:rPr lang="en-US" sz="1800" dirty="0" err="1"/>
              <a:t>inima</a:t>
            </a:r>
            <a:r>
              <a:rPr lang="en-US" sz="1800" dirty="0"/>
              <a:t> </a:t>
            </a:r>
            <a:r>
              <a:rPr lang="en-US" sz="1800" dirty="0" err="1"/>
              <a:t>vieții</a:t>
            </a:r>
            <a:r>
              <a:rPr lang="en-US" sz="1800" dirty="0"/>
              <a:t> </a:t>
            </a:r>
            <a:r>
              <a:rPr lang="en-US" sz="1800" dirty="0" err="1"/>
              <a:t>sociale</a:t>
            </a:r>
            <a:r>
              <a:rPr lang="en-US" sz="1800" dirty="0"/>
              <a:t> a </a:t>
            </a:r>
            <a:r>
              <a:rPr lang="en-US" sz="1800" dirty="0" err="1"/>
              <a:t>stațiunii</a:t>
            </a:r>
            <a:r>
              <a:rPr lang="en-US" sz="1800" dirty="0"/>
              <a:t>. </a:t>
            </a:r>
            <a:r>
              <a:rPr lang="en-US" sz="1800" dirty="0" err="1"/>
              <a:t>Deși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prezent</a:t>
            </a:r>
            <a:r>
              <a:rPr lang="en-US" sz="1800" dirty="0"/>
              <a:t> nu </a:t>
            </a:r>
            <a:r>
              <a:rPr lang="en-US" sz="1800" dirty="0" err="1"/>
              <a:t>funcționează</a:t>
            </a:r>
            <a:r>
              <a:rPr lang="en-US" sz="1800" dirty="0"/>
              <a:t> ca </a:t>
            </a:r>
            <a:r>
              <a:rPr lang="en-US" sz="1800" dirty="0" err="1"/>
              <a:t>muzeu</a:t>
            </a:r>
            <a:r>
              <a:rPr lang="en-US" sz="1800" dirty="0"/>
              <a:t>, </a:t>
            </a:r>
            <a:r>
              <a:rPr lang="en-US" sz="1800" dirty="0" err="1"/>
              <a:t>clădirea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un monument </a:t>
            </a:r>
            <a:r>
              <a:rPr lang="en-US" sz="1800" dirty="0" err="1"/>
              <a:t>istoric</a:t>
            </a:r>
            <a:r>
              <a:rPr lang="en-US" sz="1800" dirty="0"/>
              <a:t> </a:t>
            </a:r>
            <a:r>
              <a:rPr lang="en-US" sz="1800" dirty="0" err="1"/>
              <a:t>reprezentativ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stilul</a:t>
            </a:r>
            <a:r>
              <a:rPr lang="en-US" sz="1800" dirty="0"/>
              <a:t> Art Deco/Modernist</a:t>
            </a:r>
            <a:r>
              <a:rPr lang="en-US" dirty="0"/>
              <a:t>.</a:t>
            </a:r>
          </a:p>
          <a:p>
            <a:endParaRPr lang="en-US" sz="1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Cultura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si</a:t>
            </a:r>
            <a:r>
              <a:rPr lang="en-US" sz="3000" dirty="0">
                <a:solidFill>
                  <a:srgbClr val="00B0F0"/>
                </a:solidFill>
              </a:rPr>
              <a:t> </a:t>
            </a:r>
            <a:r>
              <a:rPr lang="en-US" sz="3000" dirty="0" err="1">
                <a:solidFill>
                  <a:srgbClr val="00B0F0"/>
                </a:solidFill>
              </a:rPr>
              <a:t>agrement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513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/>
          </a:bodyPr>
          <a:lstStyle/>
          <a:p>
            <a:r>
              <a:rPr lang="en-US" sz="1800" b="1" dirty="0"/>
              <a:t>Conform </a:t>
            </a:r>
            <a:r>
              <a:rPr lang="en-US" sz="1800" b="1" dirty="0" err="1"/>
              <a:t>datelor</a:t>
            </a:r>
            <a:r>
              <a:rPr lang="en-US" sz="1800" b="1" dirty="0"/>
              <a:t> </a:t>
            </a:r>
            <a:r>
              <a:rPr lang="en-US" sz="1800" b="1" dirty="0" err="1"/>
              <a:t>furnizate</a:t>
            </a:r>
            <a:r>
              <a:rPr lang="en-US" sz="1800" b="1" dirty="0"/>
              <a:t> de </a:t>
            </a:r>
            <a:r>
              <a:rPr lang="en-US" sz="1800" b="1" dirty="0" err="1"/>
              <a:t>catre</a:t>
            </a:r>
            <a:r>
              <a:rPr lang="en-US" sz="1800" b="1" dirty="0"/>
              <a:t> “</a:t>
            </a:r>
            <a:r>
              <a:rPr lang="en-US" sz="1800" b="1" dirty="0" err="1"/>
              <a:t>topfirme</a:t>
            </a:r>
            <a:r>
              <a:rPr lang="en-US" sz="1800" b="1" dirty="0"/>
              <a:t>”, la </a:t>
            </a:r>
            <a:r>
              <a:rPr lang="en-US" sz="1800" b="1" dirty="0" err="1"/>
              <a:t>nivelul</a:t>
            </a:r>
            <a:r>
              <a:rPr lang="en-US" sz="1800" b="1" dirty="0"/>
              <a:t> </a:t>
            </a:r>
            <a:r>
              <a:rPr lang="en-US" sz="1800" b="1" dirty="0" err="1"/>
              <a:t>finele</a:t>
            </a:r>
            <a:r>
              <a:rPr lang="en-US" sz="1800" b="1" dirty="0"/>
              <a:t> </a:t>
            </a:r>
            <a:r>
              <a:rPr lang="en-US" sz="1800" b="1" dirty="0" err="1"/>
              <a:t>anului</a:t>
            </a:r>
            <a:r>
              <a:rPr lang="en-US" sz="1800" b="1" dirty="0"/>
              <a:t> 2024, pe raza </a:t>
            </a:r>
            <a:r>
              <a:rPr lang="en-US" sz="1800" b="1" dirty="0" err="1"/>
              <a:t>administrativa</a:t>
            </a:r>
            <a:r>
              <a:rPr lang="en-US" sz="1800" b="1" dirty="0"/>
              <a:t> a </a:t>
            </a:r>
            <a:r>
              <a:rPr lang="en-US" sz="1800" b="1" dirty="0" err="1"/>
              <a:t>orasului</a:t>
            </a:r>
            <a:r>
              <a:rPr lang="en-US" sz="1800" b="1" dirty="0"/>
              <a:t> </a:t>
            </a:r>
            <a:r>
              <a:rPr lang="en-US" sz="1800" b="1" dirty="0" err="1"/>
              <a:t>Eforie</a:t>
            </a:r>
            <a:r>
              <a:rPr lang="en-US" sz="1800" b="1" dirty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functionau</a:t>
            </a:r>
            <a:r>
              <a:rPr lang="en-US" sz="1800" dirty="0"/>
              <a:t> 2472 de </a:t>
            </a:r>
            <a:r>
              <a:rPr lang="en-US" sz="1800" dirty="0" err="1"/>
              <a:t>societati</a:t>
            </a:r>
            <a:r>
              <a:rPr lang="en-US" sz="1800" dirty="0"/>
              <a:t>, </a:t>
            </a:r>
            <a:r>
              <a:rPr lang="en-US" sz="1800" dirty="0" err="1"/>
              <a:t>reprezentand</a:t>
            </a:r>
            <a:r>
              <a:rPr lang="en-US" sz="1800" dirty="0"/>
              <a:t> 2.68% din total </a:t>
            </a:r>
            <a:r>
              <a:rPr lang="en-US" sz="1800" dirty="0" err="1"/>
              <a:t>agenti</a:t>
            </a:r>
            <a:r>
              <a:rPr lang="en-US" sz="1800" dirty="0"/>
              <a:t> economici pe raza </a:t>
            </a:r>
            <a:r>
              <a:rPr lang="en-US" sz="1800" dirty="0" err="1"/>
              <a:t>judetului</a:t>
            </a:r>
            <a:r>
              <a:rPr lang="en-US" sz="1800" dirty="0"/>
              <a:t> Constanta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/>
              <a:t>cu o </a:t>
            </a:r>
            <a:r>
              <a:rPr lang="en-US" sz="1800" dirty="0" err="1"/>
              <a:t>cifra</a:t>
            </a:r>
            <a:r>
              <a:rPr lang="en-US" sz="1800" dirty="0"/>
              <a:t> de </a:t>
            </a:r>
            <a:r>
              <a:rPr lang="en-US" sz="1800" dirty="0" err="1"/>
              <a:t>afaceri</a:t>
            </a:r>
            <a:r>
              <a:rPr lang="en-US" sz="1800" dirty="0"/>
              <a:t> de </a:t>
            </a:r>
            <a:r>
              <a:rPr lang="en-US" sz="1800" dirty="0" err="1"/>
              <a:t>aprox</a:t>
            </a:r>
            <a:r>
              <a:rPr lang="en-US" sz="1800" dirty="0"/>
              <a:t>. 682 mil </a:t>
            </a:r>
            <a:r>
              <a:rPr lang="en-US" sz="1800" dirty="0" err="1"/>
              <a:t>ron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un profit de 132.3 </a:t>
            </a:r>
            <a:r>
              <a:rPr lang="en-US" sz="1800" dirty="0" err="1"/>
              <a:t>milioane</a:t>
            </a:r>
            <a:r>
              <a:rPr lang="en-US" sz="1800" dirty="0"/>
              <a:t> </a:t>
            </a:r>
            <a:r>
              <a:rPr lang="en-US" sz="1800" dirty="0" err="1"/>
              <a:t>ron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si</a:t>
            </a:r>
            <a:r>
              <a:rPr lang="en-US" sz="1800" dirty="0"/>
              <a:t> un </a:t>
            </a:r>
            <a:r>
              <a:rPr lang="en-US" sz="1800" dirty="0" err="1"/>
              <a:t>numar</a:t>
            </a:r>
            <a:r>
              <a:rPr lang="en-US" sz="1800" dirty="0"/>
              <a:t> de 2094 </a:t>
            </a:r>
            <a:r>
              <a:rPr lang="en-US" sz="1800" dirty="0" err="1"/>
              <a:t>angajati</a:t>
            </a:r>
            <a:r>
              <a:rPr lang="en-US" sz="1800" dirty="0"/>
              <a:t> </a:t>
            </a:r>
          </a:p>
          <a:p>
            <a:pPr marL="109728" indent="0">
              <a:buNone/>
            </a:pPr>
            <a:endParaRPr lang="en-US" sz="1800" dirty="0"/>
          </a:p>
          <a:p>
            <a:pPr marL="109728" lvl="0" indent="0">
              <a:buNone/>
            </a:pPr>
            <a:r>
              <a:rPr lang="en-US" sz="1800" b="1" dirty="0" err="1"/>
              <a:t>Dominanța</a:t>
            </a:r>
            <a:r>
              <a:rPr lang="en-US" sz="1800" b="1" dirty="0"/>
              <a:t> </a:t>
            </a:r>
            <a:r>
              <a:rPr lang="en-US" sz="1800" b="1" dirty="0" err="1"/>
              <a:t>Turismului</a:t>
            </a:r>
            <a:r>
              <a:rPr lang="en-US" sz="1800" b="1" dirty="0"/>
              <a:t>:</a:t>
            </a:r>
            <a:r>
              <a:rPr lang="en-US" sz="1800" dirty="0"/>
              <a:t> Peste 70% din </a:t>
            </a:r>
            <a:r>
              <a:rPr lang="en-US" sz="1800" dirty="0" err="1"/>
              <a:t>firmele</a:t>
            </a:r>
            <a:r>
              <a:rPr lang="en-US" sz="1800" dirty="0"/>
              <a:t> de top din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activează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sectorul</a:t>
            </a:r>
            <a:r>
              <a:rPr lang="en-US" sz="1800" dirty="0"/>
              <a:t> HORECA (</a:t>
            </a:r>
            <a:r>
              <a:rPr lang="en-US" sz="1800" dirty="0" err="1"/>
              <a:t>hoteluri</a:t>
            </a:r>
            <a:r>
              <a:rPr lang="en-US" sz="1800" dirty="0"/>
              <a:t>, </a:t>
            </a:r>
            <a:r>
              <a:rPr lang="en-US" sz="1800" dirty="0" err="1"/>
              <a:t>restaurante</a:t>
            </a:r>
            <a:r>
              <a:rPr lang="en-US" sz="1800" dirty="0"/>
              <a:t>, </a:t>
            </a:r>
            <a:r>
              <a:rPr lang="en-US" sz="1800" dirty="0" err="1"/>
              <a:t>agenții</a:t>
            </a:r>
            <a:r>
              <a:rPr lang="en-US" sz="1800" dirty="0"/>
              <a:t> de </a:t>
            </a:r>
            <a:r>
              <a:rPr lang="en-US" sz="1800" dirty="0" err="1"/>
              <a:t>turism</a:t>
            </a:r>
            <a:r>
              <a:rPr lang="en-US" sz="1800" dirty="0"/>
              <a:t>)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servicii</a:t>
            </a:r>
            <a:r>
              <a:rPr lang="en-US" sz="1800" dirty="0"/>
              <a:t> </a:t>
            </a:r>
            <a:r>
              <a:rPr lang="en-US" sz="1800" dirty="0" err="1"/>
              <a:t>conexe</a:t>
            </a:r>
            <a:r>
              <a:rPr lang="en-US" sz="1800" dirty="0"/>
              <a:t>.</a:t>
            </a:r>
          </a:p>
          <a:p>
            <a:pPr marL="109728" lvl="0" indent="0">
              <a:buNone/>
            </a:pPr>
            <a:r>
              <a:rPr lang="en-US" sz="1800" b="1" dirty="0" err="1"/>
              <a:t>Sezonabilitate</a:t>
            </a:r>
            <a:r>
              <a:rPr lang="en-US" sz="1800" b="1" dirty="0"/>
              <a:t>:</a:t>
            </a:r>
            <a:r>
              <a:rPr lang="en-US" sz="1800" dirty="0"/>
              <a:t> Multe </a:t>
            </a: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aceste</a:t>
            </a:r>
            <a:r>
              <a:rPr lang="en-US" sz="1800" dirty="0"/>
              <a:t> </a:t>
            </a:r>
            <a:r>
              <a:rPr lang="en-US" sz="1800" dirty="0" err="1"/>
              <a:t>firme</a:t>
            </a:r>
            <a:r>
              <a:rPr lang="en-US" sz="1800" dirty="0"/>
              <a:t> </a:t>
            </a:r>
            <a:r>
              <a:rPr lang="en-US" sz="1800" dirty="0" err="1"/>
              <a:t>înregistrează</a:t>
            </a:r>
            <a:r>
              <a:rPr lang="en-US" sz="1800" dirty="0"/>
              <a:t> 90% din </a:t>
            </a:r>
            <a:r>
              <a:rPr lang="en-US" sz="1800" dirty="0" err="1"/>
              <a:t>cifra</a:t>
            </a:r>
            <a:r>
              <a:rPr lang="en-US" sz="1800" dirty="0"/>
              <a:t> de </a:t>
            </a:r>
            <a:r>
              <a:rPr lang="en-US" sz="1800" dirty="0" err="1"/>
              <a:t>afaceri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perioada</a:t>
            </a:r>
            <a:r>
              <a:rPr lang="en-US" sz="1800" dirty="0"/>
              <a:t> </a:t>
            </a:r>
            <a:r>
              <a:rPr lang="en-US" sz="1800" dirty="0" err="1"/>
              <a:t>iunie</a:t>
            </a:r>
            <a:r>
              <a:rPr lang="en-US" sz="1800" dirty="0"/>
              <a:t>-august.</a:t>
            </a:r>
          </a:p>
          <a:p>
            <a:pPr marL="109728" lvl="0" indent="0">
              <a:buNone/>
            </a:pPr>
            <a:r>
              <a:rPr lang="en-US" sz="1800" b="1" dirty="0"/>
              <a:t>Mari </a:t>
            </a:r>
            <a:r>
              <a:rPr lang="en-US" sz="1800" b="1" dirty="0" err="1"/>
              <a:t>Contribuabili</a:t>
            </a:r>
            <a:r>
              <a:rPr lang="en-US" sz="1800" b="1" dirty="0"/>
              <a:t> </a:t>
            </a:r>
            <a:r>
              <a:rPr lang="en-US" sz="1800" b="1" dirty="0" err="1"/>
              <a:t>fără</a:t>
            </a:r>
            <a:r>
              <a:rPr lang="en-US" sz="1800" b="1" dirty="0"/>
              <a:t> </a:t>
            </a:r>
            <a:r>
              <a:rPr lang="en-US" sz="1800" b="1" dirty="0" err="1"/>
              <a:t>sediu</a:t>
            </a:r>
            <a:r>
              <a:rPr lang="en-US" sz="1800" b="1" dirty="0"/>
              <a:t> local:</a:t>
            </a:r>
            <a:r>
              <a:rPr lang="en-US" sz="1800" dirty="0"/>
              <a:t> </a:t>
            </a:r>
            <a:r>
              <a:rPr lang="en-US" sz="1800" dirty="0" err="1"/>
              <a:t>Companii</a:t>
            </a:r>
            <a:r>
              <a:rPr lang="en-US" sz="1800" dirty="0"/>
              <a:t> precum Ana Hotels </a:t>
            </a:r>
            <a:r>
              <a:rPr lang="en-US" sz="1800" dirty="0" err="1"/>
              <a:t>srl</a:t>
            </a:r>
            <a:r>
              <a:rPr lang="en-US" sz="1800" dirty="0"/>
              <a:t> 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operatorii</a:t>
            </a:r>
            <a:r>
              <a:rPr lang="en-US" sz="1800" dirty="0"/>
              <a:t> de </a:t>
            </a:r>
            <a:r>
              <a:rPr lang="en-US" sz="1800" dirty="0" err="1"/>
              <a:t>utilități</a:t>
            </a:r>
            <a:r>
              <a:rPr lang="en-US" sz="1800" dirty="0"/>
              <a:t> (</a:t>
            </a:r>
            <a:r>
              <a:rPr lang="en-US" sz="1800" dirty="0" err="1"/>
              <a:t>apă</a:t>
            </a:r>
            <a:r>
              <a:rPr lang="en-US" sz="1800" dirty="0"/>
              <a:t>, </a:t>
            </a:r>
            <a:r>
              <a:rPr lang="en-US" sz="1800" dirty="0" err="1"/>
              <a:t>energie</a:t>
            </a:r>
            <a:r>
              <a:rPr lang="en-US" sz="1800" dirty="0"/>
              <a:t>) </a:t>
            </a:r>
            <a:r>
              <a:rPr lang="en-US" sz="1800" dirty="0" err="1"/>
              <a:t>generează</a:t>
            </a:r>
            <a:r>
              <a:rPr lang="en-US" sz="1800" dirty="0"/>
              <a:t> </a:t>
            </a:r>
            <a:r>
              <a:rPr lang="en-US" sz="1800" dirty="0" err="1"/>
              <a:t>venituri</a:t>
            </a:r>
            <a:r>
              <a:rPr lang="en-US" sz="1800" dirty="0"/>
              <a:t> </a:t>
            </a:r>
            <a:r>
              <a:rPr lang="en-US" sz="1800" dirty="0" err="1"/>
              <a:t>masive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localitate</a:t>
            </a:r>
            <a:r>
              <a:rPr lang="en-US" sz="1800" dirty="0"/>
              <a:t>, </a:t>
            </a:r>
            <a:r>
              <a:rPr lang="en-US" sz="1800" dirty="0" err="1"/>
              <a:t>dar</a:t>
            </a:r>
            <a:r>
              <a:rPr lang="en-US" sz="1800" dirty="0"/>
              <a:t> nu apar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acest</a:t>
            </a:r>
            <a:r>
              <a:rPr lang="en-US" sz="1800" dirty="0"/>
              <a:t> top </a:t>
            </a:r>
            <a:r>
              <a:rPr lang="en-US" sz="1800" dirty="0" err="1"/>
              <a:t>deoarece</a:t>
            </a:r>
            <a:r>
              <a:rPr lang="en-US" sz="1800" dirty="0"/>
              <a:t> au </a:t>
            </a:r>
            <a:r>
              <a:rPr lang="en-US" sz="1800" dirty="0" err="1"/>
              <a:t>sediile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afara </a:t>
            </a:r>
            <a:r>
              <a:rPr lang="en-US" sz="1800" dirty="0" err="1"/>
              <a:t>orașului</a:t>
            </a:r>
            <a:endParaRPr lang="en-US" sz="1800" dirty="0"/>
          </a:p>
          <a:p>
            <a:pPr marL="109728" indent="0"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47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B0F0"/>
                </a:solidFill>
              </a:rPr>
              <a:t>Economia (date </a:t>
            </a:r>
            <a:r>
              <a:rPr lang="en-US" sz="3000" dirty="0" err="1">
                <a:solidFill>
                  <a:srgbClr val="00B0F0"/>
                </a:solidFill>
              </a:rPr>
              <a:t>financiare</a:t>
            </a:r>
            <a:r>
              <a:rPr lang="en-US" sz="3000" dirty="0">
                <a:solidFill>
                  <a:srgbClr val="00B0F0"/>
                </a:solidFill>
              </a:rPr>
              <a:t> 2024)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AE49E6-6D7C-CAD4-D790-5AD7B4292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8132647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13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72C9D-9DC8-2179-8958-A662721A8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F31E1-7004-2209-30D6-FFBF37A8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B0F0"/>
                </a:solidFill>
              </a:rPr>
              <a:t>Economia (date </a:t>
            </a:r>
            <a:r>
              <a:rPr lang="en-US" sz="3000" dirty="0" err="1">
                <a:solidFill>
                  <a:srgbClr val="00B0F0"/>
                </a:solidFill>
              </a:rPr>
              <a:t>financiare</a:t>
            </a:r>
            <a:r>
              <a:rPr lang="en-US" sz="3000" dirty="0">
                <a:solidFill>
                  <a:srgbClr val="00B0F0"/>
                </a:solidFill>
              </a:rPr>
              <a:t> 2024)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2C98DC-689D-2136-FECF-671460D39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750" y="1371600"/>
            <a:ext cx="7663824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09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01546B-449D-7734-19AE-A39A4DAC6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49403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000" dirty="0" err="1"/>
              <a:t>Orasul</a:t>
            </a:r>
            <a:r>
              <a:rPr lang="en-US" sz="2000" dirty="0"/>
              <a:t> </a:t>
            </a:r>
            <a:r>
              <a:rPr lang="en-US" sz="2000" dirty="0" err="1"/>
              <a:t>Eforie</a:t>
            </a:r>
            <a:r>
              <a:rPr lang="en-US" sz="2000" dirty="0"/>
              <a:t> a </a:t>
            </a:r>
            <a:r>
              <a:rPr lang="en-US" sz="2000" dirty="0" err="1"/>
              <a:t>fost</a:t>
            </a:r>
            <a:r>
              <a:rPr lang="en-US" sz="2000" dirty="0"/>
              <a:t> </a:t>
            </a:r>
            <a:r>
              <a:rPr lang="en-US" sz="2000" dirty="0" err="1"/>
              <a:t>infiintat</a:t>
            </a:r>
            <a:r>
              <a:rPr lang="en-US" sz="2000" dirty="0"/>
              <a:t> in 1966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unificarea</a:t>
            </a:r>
            <a:r>
              <a:rPr lang="en-US" sz="2000" dirty="0"/>
              <a:t> </a:t>
            </a:r>
            <a:r>
              <a:rPr lang="en-US" sz="2000" dirty="0" err="1"/>
              <a:t>celor</a:t>
            </a:r>
            <a:r>
              <a:rPr lang="en-US" sz="2000" dirty="0"/>
              <a:t> </a:t>
            </a:r>
            <a:r>
              <a:rPr lang="en-US" sz="2000" dirty="0" err="1"/>
              <a:t>doua</a:t>
            </a:r>
            <a:r>
              <a:rPr lang="en-US" sz="2000" dirty="0"/>
              <a:t> </a:t>
            </a:r>
            <a:r>
              <a:rPr lang="en-US" sz="2000" dirty="0" err="1"/>
              <a:t>statiuni</a:t>
            </a:r>
            <a:r>
              <a:rPr lang="en-US" sz="2000" dirty="0"/>
              <a:t>: </a:t>
            </a:r>
            <a:r>
              <a:rPr lang="en-US" sz="2000" dirty="0" err="1"/>
              <a:t>Eforie</a:t>
            </a:r>
            <a:r>
              <a:rPr lang="en-US" sz="2000" dirty="0"/>
              <a:t> Nord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Eforie</a:t>
            </a:r>
            <a:r>
              <a:rPr lang="en-US" sz="2000" dirty="0"/>
              <a:t> </a:t>
            </a:r>
            <a:r>
              <a:rPr lang="en-US" sz="2000" dirty="0" err="1"/>
              <a:t>Sud</a:t>
            </a:r>
            <a:r>
              <a:rPr lang="en-US" sz="2000" dirty="0"/>
              <a:t>;</a:t>
            </a:r>
          </a:p>
          <a:p>
            <a:pPr>
              <a:defRPr/>
            </a:pPr>
            <a:r>
              <a:rPr lang="ro-RO" sz="2000" b="1" dirty="0"/>
              <a:t>Eforie-Sud</a:t>
            </a:r>
            <a:r>
              <a:rPr lang="ro-RO" sz="2000" dirty="0"/>
              <a:t> este cea mai veche stațiune balneară de pe litoralul românesc al Mării Negre, având acest statut încă din anul 1899. </a:t>
            </a:r>
            <a:r>
              <a:rPr lang="en-US" sz="2000" dirty="0" err="1"/>
              <a:t>Cunoscuta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sub </a:t>
            </a:r>
            <a:r>
              <a:rPr lang="en-US" sz="2000" dirty="0" err="1"/>
              <a:t>denumirea</a:t>
            </a:r>
            <a:r>
              <a:rPr lang="en-US" sz="2000" dirty="0"/>
              <a:t> </a:t>
            </a:r>
            <a:r>
              <a:rPr lang="ro-RO" sz="2000" dirty="0"/>
              <a:t>“Oraşul dintre ape” datorită așezării sale geografice între Marea Neagră și Lacul Techirghiol.</a:t>
            </a:r>
            <a:r>
              <a:rPr lang="en-US" sz="2000" dirty="0"/>
              <a:t> In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sud</a:t>
            </a:r>
            <a:r>
              <a:rPr lang="en-US" sz="2000" dirty="0"/>
              <a:t> </a:t>
            </a:r>
            <a:r>
              <a:rPr lang="en-US" sz="2000" dirty="0" err="1"/>
              <a:t>isi</a:t>
            </a:r>
            <a:r>
              <a:rPr lang="en-US" sz="2000" dirty="0"/>
              <a:t> </a:t>
            </a:r>
            <a:r>
              <a:rPr lang="en-US" sz="2000" dirty="0" err="1"/>
              <a:t>desfasoara</a:t>
            </a:r>
            <a:r>
              <a:rPr lang="en-US" sz="2000" dirty="0"/>
              <a:t> </a:t>
            </a:r>
            <a:r>
              <a:rPr lang="en-US" sz="2000" dirty="0" err="1"/>
              <a:t>activitatea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sectorul</a:t>
            </a:r>
            <a:r>
              <a:rPr lang="en-US" sz="2000" dirty="0"/>
              <a:t> </a:t>
            </a:r>
            <a:r>
              <a:rPr lang="en-US" sz="2000" dirty="0" err="1"/>
              <a:t>administrativ</a:t>
            </a:r>
            <a:r>
              <a:rPr lang="en-US" sz="2000" dirty="0"/>
              <a:t>.</a:t>
            </a:r>
          </a:p>
          <a:p>
            <a:pPr>
              <a:defRPr/>
            </a:pPr>
            <a:r>
              <a:rPr lang="ro-RO" sz="2000" b="1" dirty="0"/>
              <a:t>Eforie Nord</a:t>
            </a:r>
            <a:r>
              <a:rPr lang="ro-RO" sz="2000" dirty="0"/>
              <a:t> este situată între Agigea la nord (5 Km) și Eforie Sud (2 km), la circa 15 km de Constanța, fiind o stațiune cu regim balneoclimateric permanent. În partea de sud-vest se află lacul Techirghiol bine cunoscut pentru proprietățile nămolului său.</a:t>
            </a:r>
            <a:endParaRPr lang="en-US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en-US" sz="2000" dirty="0"/>
              <a:t>In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Orasului</a:t>
            </a:r>
            <a:r>
              <a:rPr lang="en-US" sz="2000" dirty="0"/>
              <a:t> </a:t>
            </a:r>
            <a:r>
              <a:rPr lang="en-US" sz="2000" dirty="0" err="1"/>
              <a:t>Eforie</a:t>
            </a:r>
            <a:r>
              <a:rPr lang="en-US" sz="2000" dirty="0"/>
              <a:t> se </a:t>
            </a:r>
            <a:r>
              <a:rPr lang="en-US" sz="2000" dirty="0" err="1"/>
              <a:t>ragaseste</a:t>
            </a:r>
            <a:r>
              <a:rPr lang="en-US" sz="2000" dirty="0"/>
              <a:t>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o-RO" sz="2000" dirty="0"/>
              <a:t>Lacul Belona şi Lacul Teghirghiol</a:t>
            </a:r>
            <a:r>
              <a:rPr lang="en-US" sz="2000" dirty="0"/>
              <a:t> (de-o parte)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n-US" sz="2000" dirty="0" err="1"/>
              <a:t>Marea</a:t>
            </a:r>
            <a:r>
              <a:rPr lang="en-US" sz="2000" dirty="0"/>
              <a:t> </a:t>
            </a:r>
            <a:r>
              <a:rPr lang="en-US" sz="2000" dirty="0" err="1"/>
              <a:t>Neagra</a:t>
            </a:r>
            <a:r>
              <a:rPr lang="en-US" sz="2000" dirty="0"/>
              <a:t> (de </a:t>
            </a:r>
            <a:r>
              <a:rPr lang="en-US" sz="2000" dirty="0" err="1"/>
              <a:t>cealalta</a:t>
            </a:r>
            <a:r>
              <a:rPr lang="en-US" sz="2000" dirty="0"/>
              <a:t> parte, in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estica</a:t>
            </a:r>
            <a:r>
              <a:rPr lang="en-US" sz="2000" dirty="0"/>
              <a:t> a </a:t>
            </a:r>
            <a:r>
              <a:rPr lang="en-US" sz="2000" dirty="0" err="1"/>
              <a:t>orasului</a:t>
            </a:r>
            <a:r>
              <a:rPr lang="en-US" sz="2000" dirty="0"/>
              <a:t>); </a:t>
            </a:r>
            <a:r>
              <a:rPr lang="ro-RO" sz="2000" dirty="0"/>
              <a:t>Lungimea plajelor este de 3km</a:t>
            </a:r>
            <a:r>
              <a:rPr lang="en-US" sz="2000" dirty="0"/>
              <a:t>, </a:t>
            </a:r>
            <a:r>
              <a:rPr lang="en-US" sz="2000" dirty="0" err="1"/>
              <a:t>avand</a:t>
            </a:r>
            <a:r>
              <a:rPr lang="ro-RO" sz="2000" dirty="0"/>
              <a:t> lăţimi de 20-100m</a:t>
            </a:r>
            <a:r>
              <a:rPr lang="en-US" sz="2000" dirty="0"/>
              <a:t>;</a:t>
            </a:r>
            <a:r>
              <a:rPr lang="ro-RO" sz="2000" dirty="0"/>
              <a:t> partea de nord a staţiunii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marginita</a:t>
            </a:r>
            <a:r>
              <a:rPr lang="en-US" sz="2000" dirty="0"/>
              <a:t> </a:t>
            </a:r>
            <a:r>
              <a:rPr lang="ro-RO" sz="2000" dirty="0"/>
              <a:t>de o faleză de peste 30 de metri. </a:t>
            </a: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E8B733-630A-75BD-6C14-7269F17D7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1B7CE-9811-71C5-7A6A-8837EA54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C3E706-9870-4D8A-B9A7-4D743FBAA24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endParaRPr lang="en-US" sz="3000" dirty="0">
              <a:solidFill>
                <a:srgbClr val="00B0F0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9739BE8-80C8-C712-09E3-E0CA7A8ED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0111"/>
              </p:ext>
            </p:extLst>
          </p:nvPr>
        </p:nvGraphicFramePr>
        <p:xfrm>
          <a:off x="3810000" y="609600"/>
          <a:ext cx="4648200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607">
                  <a:extLst>
                    <a:ext uri="{9D8B030D-6E8A-4147-A177-3AD203B41FA5}">
                      <a16:colId xmlns:a16="http://schemas.microsoft.com/office/drawing/2014/main" val="927176362"/>
                    </a:ext>
                  </a:extLst>
                </a:gridCol>
                <a:gridCol w="889966">
                  <a:extLst>
                    <a:ext uri="{9D8B030D-6E8A-4147-A177-3AD203B41FA5}">
                      <a16:colId xmlns:a16="http://schemas.microsoft.com/office/drawing/2014/main" val="4156778517"/>
                    </a:ext>
                  </a:extLst>
                </a:gridCol>
                <a:gridCol w="2675932">
                  <a:extLst>
                    <a:ext uri="{9D8B030D-6E8A-4147-A177-3AD203B41FA5}">
                      <a16:colId xmlns:a16="http://schemas.microsoft.com/office/drawing/2014/main" val="3541789991"/>
                    </a:ext>
                  </a:extLst>
                </a:gridCol>
                <a:gridCol w="837695">
                  <a:extLst>
                    <a:ext uri="{9D8B030D-6E8A-4147-A177-3AD203B41FA5}">
                      <a16:colId xmlns:a16="http://schemas.microsoft.com/office/drawing/2014/main" val="4150860309"/>
                    </a:ext>
                  </a:extLst>
                </a:gridCol>
              </a:tblGrid>
              <a:tr h="422059">
                <a:tc>
                  <a:txBody>
                    <a:bodyPr/>
                    <a:lstStyle/>
                    <a:p>
                      <a:pPr marL="3556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nr.</a:t>
                      </a:r>
                      <a:endParaRPr lang="en-US" sz="1000" kern="100">
                        <a:effectLst/>
                      </a:endParaRPr>
                    </a:p>
                    <a:p>
                      <a:pPr marL="1778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Crt.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1460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Titular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190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 dirty="0" err="1">
                          <a:effectLst/>
                        </a:rPr>
                        <a:t>Lucrare</a:t>
                      </a:r>
                      <a:endParaRPr lang="en-US" sz="10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Valoarea lucraritor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4020897548"/>
                  </a:ext>
                </a:extLst>
              </a:tr>
              <a:tr h="287436">
                <a:tc>
                  <a:txBody>
                    <a:bodyPr/>
                    <a:lstStyle/>
                    <a:p>
                      <a:pPr marL="0" marR="1587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EMACRIS TRANS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13335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CONSTRUIRE HOTEL S+P+4E SI PISCINA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5.617.034,00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3701142197"/>
                  </a:ext>
                </a:extLst>
              </a:tr>
              <a:tr h="565528"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2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NEWBUILDING CONS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Aft>
                          <a:spcPts val="15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CONSTRUIRE IMOBIL APARTHOTEL S+P+3E+Tc CU SPATII</a:t>
                      </a:r>
                      <a:endParaRPr lang="en-US" sz="1000" kern="100">
                        <a:effectLst/>
                      </a:endParaRPr>
                    </a:p>
                    <a:p>
                      <a:pPr marL="210820" marR="0" indent="-3683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TEHNICE, PARCAJE LA SUBSOL, SPAȚIU COMERCIAL, ÎMPREJMUIRE TEREN șt ORGANIZARE DE ȘANTIER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317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3.687.772,07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707694405"/>
                  </a:ext>
                </a:extLst>
              </a:tr>
              <a:tr h="396550">
                <a:tc>
                  <a:txBody>
                    <a:bodyPr/>
                    <a:lstStyle/>
                    <a:p>
                      <a:pPr marL="0" marR="2159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3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TURISMAR EXPERT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CONSTRU}RE APARTHOTEL P+3E SI SPATIU COMERCIAL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508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PARTER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889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3.657.582,73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1622367529"/>
                  </a:ext>
                </a:extLst>
              </a:tr>
              <a:tr h="287436">
                <a:tc>
                  <a:txBody>
                    <a:bodyPr/>
                    <a:lstStyle/>
                    <a:p>
                      <a:pPr marL="60325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4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2667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LIMAST STYLE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768350" marR="0" indent="-74676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HOTEL-APARTAMENT P+5E-6E RETRAS, AMENAJARE TEREN SI LOCURI DE PARCARE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317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 dirty="0">
                          <a:effectLst/>
                        </a:rPr>
                        <a:t>6.225.021,00</a:t>
                      </a:r>
                      <a:endParaRPr lang="en-US" sz="10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2343250889"/>
                  </a:ext>
                </a:extLst>
              </a:tr>
              <a:tr h="528009">
                <a:tc>
                  <a:txBody>
                    <a:bodyPr/>
                    <a:lstStyle/>
                    <a:p>
                      <a:pPr marL="0" marR="2159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5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JUNONA SHIPPING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137160" marR="0" indent="-21590" algn="just">
                        <a:lnSpc>
                          <a:spcPct val="109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CONSTRUIRE APARTHOTEL P+3E, AMENAJARE PISCINA EXTERIOARA ÎMPREJMUIRE TEREN SI ORGANIZARE DE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SANTIER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889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8.793.578,85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1183466614"/>
                  </a:ext>
                </a:extLst>
              </a:tr>
              <a:tr h="523354">
                <a:tc>
                  <a:txBody>
                    <a:bodyPr/>
                    <a:lstStyle/>
                    <a:p>
                      <a:pPr marL="0" marR="2159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7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PRO TAG HOLDING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CONSTRUIRE IMOBIL P+2E PENTRU APARTAMENTE DE</a:t>
                      </a:r>
                      <a:endParaRPr lang="en-US" sz="1000" kern="100">
                        <a:effectLst/>
                      </a:endParaRPr>
                    </a:p>
                    <a:p>
                      <a:pPr marL="664845" marR="0" indent="-628015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VACANȚĂ, AMENAJĂRI EXTERIOARE, ÎMPREJMUIRE TEREN Șl RACORDARE LA UTILITĂȚI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3175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1.220.584,90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1855849992"/>
                  </a:ext>
                </a:extLst>
              </a:tr>
              <a:tr h="418216"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8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MARIBELA CONS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36195" marR="0" indent="-2413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DESFIINȚARE CONSTRUCȚII EXISTENTE, CONSTRUIRE HOTEL S+P+3E, ÎMPREJMUIRE TEREN Șl ORGANIZARE DE ȘANTIER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3175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19.580.565,00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3538842575"/>
                  </a:ext>
                </a:extLst>
              </a:tr>
              <a:tr h="702578"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9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1778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DATE CU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17780" algn="ctr">
                        <a:lnSpc>
                          <a:spcPct val="107000"/>
                        </a:lnSpc>
                        <a:spcAft>
                          <a:spcPts val="25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CARACTER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PERSONAL PERSOANA FIZICA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EXTINDERE Șl RECOMPARTIMENTARE PARTER COMERCIAL EXfSTENTȘl SUPRAETAJARE LA P+3E CU SPATII DE CAZARE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3175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2.088.389,88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3785361024"/>
                  </a:ext>
                </a:extLst>
              </a:tr>
              <a:tr h="762998">
                <a:tc>
                  <a:txBody>
                    <a:bodyPr/>
                    <a:lstStyle/>
                    <a:p>
                      <a:pPr marL="4191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800" kern="100">
                          <a:effectLst/>
                        </a:rPr>
                        <a:t>10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167005" marR="0" indent="-13716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NORD RESIDENCE EFORIE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203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CONSTRUIRE IMOBIL P+4E+Tc - APARTAMENTE DE</a:t>
                      </a:r>
                      <a:endParaRPr lang="en-US" sz="1000" kern="100">
                        <a:effectLst/>
                      </a:endParaRPr>
                    </a:p>
                    <a:p>
                      <a:pPr marL="27305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700" kern="100">
                          <a:effectLst/>
                        </a:rPr>
                        <a:t>VACANȚĂ CU DOTĂRI CONEXE, AMENAJĂRI EXTERIOARE Șl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2921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ÎMPREJMUIRE TEREN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889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11.203.615,15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4172530865"/>
                  </a:ext>
                </a:extLst>
              </a:tr>
              <a:tr h="287436">
                <a:tc>
                  <a:txBody>
                    <a:bodyPr/>
                    <a:lstStyle/>
                    <a:p>
                      <a:pPr marL="4191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>
                          <a:effectLst/>
                        </a:rPr>
                        <a:t>11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1460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TALPAC SRL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>
                          <a:effectLst/>
                        </a:rPr>
                        <a:t>CONSTRUIRE HOTEL-APARTAMENT S+P+3E, AMENAJARE TEREN Șl ÎMPREJMUIRE TEREN</a:t>
                      </a:r>
                      <a:endParaRPr lang="en-US" sz="10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/>
                </a:tc>
                <a:tc>
                  <a:txBody>
                    <a:bodyPr/>
                    <a:lstStyle/>
                    <a:p>
                      <a:pPr marL="0" marR="63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kern="100" dirty="0">
                          <a:effectLst/>
                        </a:rPr>
                        <a:t>8.070.365,70</a:t>
                      </a:r>
                      <a:endParaRPr lang="en-US" sz="10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1913" marR="14993" marT="27103" marB="0" anchor="ctr"/>
                </a:tc>
                <a:extLst>
                  <a:ext uri="{0D108BD9-81ED-4DB2-BD59-A6C34878D82A}">
                    <a16:rowId xmlns:a16="http://schemas.microsoft.com/office/drawing/2014/main" val="7970559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E4F9846-124B-CCA0-8D2C-6A4AF31B15C2}"/>
              </a:ext>
            </a:extLst>
          </p:cNvPr>
          <p:cNvSpPr txBox="1"/>
          <p:nvPr/>
        </p:nvSpPr>
        <p:spPr>
          <a:xfrm>
            <a:off x="381000" y="22098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Autorizatii</a:t>
            </a:r>
            <a:r>
              <a:rPr lang="en-US" dirty="0"/>
              <a:t> de constructive </a:t>
            </a:r>
            <a:r>
              <a:rPr lang="en-US" dirty="0" err="1"/>
              <a:t>emise</a:t>
            </a:r>
            <a:r>
              <a:rPr lang="en-US" dirty="0"/>
              <a:t> de Primaria </a:t>
            </a:r>
            <a:r>
              <a:rPr lang="en-US" dirty="0" err="1"/>
              <a:t>Orasului</a:t>
            </a:r>
            <a:r>
              <a:rPr lang="en-US" dirty="0"/>
              <a:t> </a:t>
            </a:r>
            <a:r>
              <a:rPr lang="en-US" dirty="0" err="1"/>
              <a:t>Eforie</a:t>
            </a:r>
            <a:r>
              <a:rPr lang="en-US" dirty="0"/>
              <a:t> in </a:t>
            </a:r>
            <a:r>
              <a:rPr lang="en-US" dirty="0" err="1"/>
              <a:t>cursul</a:t>
            </a:r>
            <a:r>
              <a:rPr lang="en-US" dirty="0"/>
              <a:t> </a:t>
            </a:r>
            <a:r>
              <a:rPr lang="en-US" dirty="0" err="1"/>
              <a:t>anului</a:t>
            </a:r>
            <a:r>
              <a:rPr lang="en-US" dirty="0"/>
              <a:t> 2025 </a:t>
            </a:r>
            <a:r>
              <a:rPr lang="en-US" dirty="0" err="1"/>
              <a:t>si</a:t>
            </a:r>
            <a:r>
              <a:rPr lang="en-US" dirty="0"/>
              <a:t> 2026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investitii</a:t>
            </a:r>
            <a:r>
              <a:rPr lang="en-US" dirty="0"/>
              <a:t> in curs de </a:t>
            </a:r>
            <a:r>
              <a:rPr lang="en-US" dirty="0" err="1"/>
              <a:t>executie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22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 err="1"/>
              <a:t>Orașul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dispune</a:t>
            </a:r>
            <a:r>
              <a:rPr lang="en-US" sz="1800" dirty="0"/>
              <a:t> de o capacitate de </a:t>
            </a:r>
            <a:r>
              <a:rPr lang="en-US" sz="1800" dirty="0" err="1"/>
              <a:t>cazare</a:t>
            </a:r>
            <a:r>
              <a:rPr lang="en-US" sz="1800" dirty="0"/>
              <a:t> </a:t>
            </a:r>
            <a:r>
              <a:rPr lang="en-US" sz="1800" dirty="0" err="1"/>
              <a:t>considerabilă</a:t>
            </a:r>
            <a:r>
              <a:rPr lang="en-US" sz="1800" dirty="0"/>
              <a:t>, </a:t>
            </a:r>
            <a:r>
              <a:rPr lang="en-US" sz="1800" dirty="0" err="1"/>
              <a:t>fiind</a:t>
            </a:r>
            <a:r>
              <a:rPr lang="en-US" sz="1800" dirty="0"/>
              <a:t>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cele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căutate</a:t>
            </a:r>
            <a:r>
              <a:rPr lang="en-US" sz="1800" dirty="0"/>
              <a:t> </a:t>
            </a:r>
            <a:r>
              <a:rPr lang="en-US" sz="1800" dirty="0" err="1"/>
              <a:t>destinații</a:t>
            </a:r>
            <a:r>
              <a:rPr lang="en-US" sz="1800" dirty="0"/>
              <a:t> de pe </a:t>
            </a:r>
            <a:r>
              <a:rPr lang="en-US" sz="1800" dirty="0" err="1"/>
              <a:t>litoralul</a:t>
            </a:r>
            <a:r>
              <a:rPr lang="en-US" sz="1800" dirty="0"/>
              <a:t> </a:t>
            </a:r>
            <a:r>
              <a:rPr lang="en-US" sz="1800" dirty="0" err="1"/>
              <a:t>românesc</a:t>
            </a:r>
            <a:r>
              <a:rPr lang="en-US" sz="1800" dirty="0"/>
              <a:t>. </a:t>
            </a:r>
            <a:r>
              <a:rPr lang="en-US" sz="1800" dirty="0" err="1"/>
              <a:t>Numărul</a:t>
            </a:r>
            <a:r>
              <a:rPr lang="en-US" sz="1800" dirty="0"/>
              <a:t> exact de </a:t>
            </a:r>
            <a:r>
              <a:rPr lang="en-US" sz="1800" dirty="0" err="1"/>
              <a:t>unități</a:t>
            </a:r>
            <a:r>
              <a:rPr lang="en-US" sz="1800" dirty="0"/>
              <a:t> </a:t>
            </a:r>
            <a:r>
              <a:rPr lang="en-US" sz="1800" dirty="0" err="1"/>
              <a:t>variază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funcție</a:t>
            </a:r>
            <a:r>
              <a:rPr lang="en-US" sz="1800" dirty="0"/>
              <a:t> de </a:t>
            </a:r>
            <a:r>
              <a:rPr lang="en-US" sz="1800" dirty="0" err="1"/>
              <a:t>tipul</a:t>
            </a:r>
            <a:r>
              <a:rPr lang="en-US" sz="1800" dirty="0"/>
              <a:t> de </a:t>
            </a:r>
            <a:r>
              <a:rPr lang="en-US" sz="1800" dirty="0" err="1"/>
              <a:t>clasificare</a:t>
            </a:r>
            <a:r>
              <a:rPr lang="en-US" sz="1800" dirty="0"/>
              <a:t> (</a:t>
            </a:r>
            <a:r>
              <a:rPr lang="en-US" sz="1800" dirty="0" err="1"/>
              <a:t>hoteluri</a:t>
            </a:r>
            <a:r>
              <a:rPr lang="en-US" sz="1800" dirty="0"/>
              <a:t> vs. </a:t>
            </a:r>
            <a:r>
              <a:rPr lang="en-US" sz="1800" dirty="0" err="1"/>
              <a:t>alte</a:t>
            </a:r>
            <a:r>
              <a:rPr lang="en-US" sz="1800" dirty="0"/>
              <a:t> </a:t>
            </a:r>
            <a:r>
              <a:rPr lang="en-US" sz="1800" dirty="0" err="1"/>
              <a:t>structuri</a:t>
            </a:r>
            <a:r>
              <a:rPr lang="en-US" sz="1800" dirty="0"/>
              <a:t> de </a:t>
            </a:r>
            <a:r>
              <a:rPr lang="en-US" sz="1800" dirty="0" err="1"/>
              <a:t>primire</a:t>
            </a:r>
            <a:r>
              <a:rPr lang="en-US" sz="1800" dirty="0"/>
              <a:t>), </a:t>
            </a:r>
            <a:r>
              <a:rPr lang="en-US" sz="1800" dirty="0" err="1"/>
              <a:t>însă</a:t>
            </a:r>
            <a:r>
              <a:rPr lang="en-US" sz="1800" dirty="0"/>
              <a:t> </a:t>
            </a:r>
            <a:r>
              <a:rPr lang="en-US" sz="1800" dirty="0" err="1"/>
              <a:t>datele</a:t>
            </a:r>
            <a:r>
              <a:rPr lang="en-US" sz="1800" dirty="0"/>
              <a:t> </a:t>
            </a:r>
            <a:r>
              <a:rPr lang="en-US" sz="1800" dirty="0" err="1"/>
              <a:t>centralizate</a:t>
            </a:r>
            <a:r>
              <a:rPr lang="en-US" sz="1800" dirty="0"/>
              <a:t> de </a:t>
            </a:r>
            <a:r>
              <a:rPr lang="en-US" sz="1800" dirty="0" err="1"/>
              <a:t>platformele</a:t>
            </a:r>
            <a:r>
              <a:rPr lang="en-US" sz="1800" dirty="0"/>
              <a:t> de </a:t>
            </a:r>
            <a:r>
              <a:rPr lang="en-US" sz="1800" dirty="0" err="1"/>
              <a:t>turism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statistica</a:t>
            </a:r>
            <a:r>
              <a:rPr lang="en-US" sz="1800" dirty="0"/>
              <a:t> </a:t>
            </a:r>
            <a:r>
              <a:rPr lang="en-US" sz="1800" dirty="0" err="1"/>
              <a:t>oficială</a:t>
            </a:r>
            <a:r>
              <a:rPr lang="en-US" sz="1800" dirty="0"/>
              <a:t> </a:t>
            </a:r>
            <a:r>
              <a:rPr lang="en-US" sz="1800" dirty="0" err="1"/>
              <a:t>oferă</a:t>
            </a:r>
            <a:r>
              <a:rPr lang="en-US" sz="1800" dirty="0"/>
              <a:t> </a:t>
            </a:r>
            <a:r>
              <a:rPr lang="en-US" sz="1800" dirty="0" err="1"/>
              <a:t>următoarea</a:t>
            </a:r>
            <a:r>
              <a:rPr lang="en-US" sz="1800" dirty="0"/>
              <a:t> imagine:</a:t>
            </a:r>
          </a:p>
          <a:p>
            <a:endParaRPr lang="en-US" sz="1800" b="1" dirty="0"/>
          </a:p>
          <a:p>
            <a:pPr marL="109728" indent="0">
              <a:buNone/>
            </a:pPr>
            <a:r>
              <a:rPr lang="en-US" sz="1800" b="1" dirty="0" err="1"/>
              <a:t>Statistici</a:t>
            </a:r>
            <a:r>
              <a:rPr lang="en-US" sz="1800" b="1" dirty="0"/>
              <a:t> </a:t>
            </a:r>
            <a:r>
              <a:rPr lang="en-US" sz="1800" b="1" dirty="0" err="1"/>
              <a:t>unități</a:t>
            </a:r>
            <a:r>
              <a:rPr lang="en-US" sz="1800" b="1" dirty="0"/>
              <a:t> de </a:t>
            </a:r>
            <a:r>
              <a:rPr lang="en-US" sz="1800" b="1" dirty="0" err="1"/>
              <a:t>cazare</a:t>
            </a:r>
            <a:r>
              <a:rPr lang="en-US" sz="1800" b="1" dirty="0"/>
              <a:t> </a:t>
            </a:r>
            <a:r>
              <a:rPr lang="en-US" sz="1800" b="1" dirty="0" err="1"/>
              <a:t>Eforie</a:t>
            </a:r>
            <a:endParaRPr lang="en-US" sz="1800" dirty="0"/>
          </a:p>
          <a:p>
            <a:pPr lvl="0"/>
            <a:r>
              <a:rPr lang="en-US" sz="1800" b="1" dirty="0"/>
              <a:t>Total </a:t>
            </a:r>
            <a:r>
              <a:rPr lang="en-US" sz="1800" b="1" dirty="0" err="1"/>
              <a:t>proprietăți</a:t>
            </a:r>
            <a:r>
              <a:rPr lang="en-US" sz="1800" b="1" dirty="0"/>
              <a:t> </a:t>
            </a:r>
            <a:r>
              <a:rPr lang="en-US" sz="1800" b="1" dirty="0" err="1"/>
              <a:t>listate</a:t>
            </a:r>
            <a:r>
              <a:rPr lang="en-US" sz="1800" b="1" dirty="0"/>
              <a:t>:</a:t>
            </a:r>
            <a:r>
              <a:rPr lang="en-US" sz="1800" dirty="0"/>
              <a:t> Pe </a:t>
            </a:r>
            <a:r>
              <a:rPr lang="en-US" sz="1800" dirty="0" err="1"/>
              <a:t>portaluri</a:t>
            </a:r>
            <a:r>
              <a:rPr lang="en-US" sz="1800" dirty="0"/>
              <a:t> precum </a:t>
            </a:r>
            <a:r>
              <a:rPr lang="en-US" sz="1800" dirty="0" err="1"/>
              <a:t>Turist</a:t>
            </a:r>
            <a:r>
              <a:rPr lang="en-US" sz="1800" dirty="0"/>
              <a:t> Info sunt </a:t>
            </a:r>
            <a:r>
              <a:rPr lang="en-US" sz="1800" dirty="0" err="1"/>
              <a:t>înregistrate</a:t>
            </a:r>
            <a:r>
              <a:rPr lang="en-US" sz="1800" dirty="0"/>
              <a:t> </a:t>
            </a:r>
            <a:r>
              <a:rPr lang="en-US" sz="1800" dirty="0" err="1"/>
              <a:t>peste</a:t>
            </a:r>
            <a:r>
              <a:rPr lang="en-US" sz="1800" dirty="0"/>
              <a:t> </a:t>
            </a:r>
            <a:r>
              <a:rPr lang="en-US" sz="1800" b="1" dirty="0"/>
              <a:t>280 de </a:t>
            </a:r>
            <a:r>
              <a:rPr lang="en-US" sz="1800" b="1" dirty="0" err="1"/>
              <a:t>unități</a:t>
            </a:r>
            <a:r>
              <a:rPr lang="en-US" sz="1800" b="1" dirty="0"/>
              <a:t> de </a:t>
            </a:r>
            <a:r>
              <a:rPr lang="en-US" sz="1800" b="1" dirty="0" err="1"/>
              <a:t>cazare</a:t>
            </a:r>
            <a:r>
              <a:rPr lang="en-US" sz="1800" dirty="0"/>
              <a:t> </a:t>
            </a:r>
            <a:r>
              <a:rPr lang="en-US" sz="1800" dirty="0" err="1"/>
              <a:t>doar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Nord.</a:t>
            </a:r>
          </a:p>
          <a:p>
            <a:pPr lvl="0"/>
            <a:r>
              <a:rPr lang="en-US" sz="1800" b="1" dirty="0" err="1"/>
              <a:t>Hoteluri</a:t>
            </a:r>
            <a:r>
              <a:rPr lang="en-US" sz="1800" b="1" dirty="0"/>
              <a:t> </a:t>
            </a:r>
            <a:r>
              <a:rPr lang="en-US" sz="1800" b="1" dirty="0" err="1"/>
              <a:t>propriu-zise</a:t>
            </a:r>
            <a:r>
              <a:rPr lang="en-US" sz="1800" b="1" dirty="0"/>
              <a:t>:</a:t>
            </a:r>
            <a:r>
              <a:rPr lang="en-US" sz="1800" dirty="0"/>
              <a:t> Conform TripAdvisor,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întreaga</a:t>
            </a:r>
            <a:r>
              <a:rPr lang="en-US" sz="1800" dirty="0"/>
              <a:t> </a:t>
            </a:r>
            <a:r>
              <a:rPr lang="en-US" sz="1800" dirty="0" err="1"/>
              <a:t>zonă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(Nord </a:t>
            </a:r>
            <a:r>
              <a:rPr lang="en-US" sz="1800" dirty="0" err="1"/>
              <a:t>și</a:t>
            </a:r>
            <a:r>
              <a:rPr lang="en-US" sz="1800" dirty="0"/>
              <a:t> Sud) sunt </a:t>
            </a:r>
            <a:r>
              <a:rPr lang="en-US" sz="1800" dirty="0" err="1"/>
              <a:t>listate</a:t>
            </a:r>
            <a:r>
              <a:rPr lang="en-US" sz="1800" dirty="0"/>
              <a:t> </a:t>
            </a:r>
            <a:r>
              <a:rPr lang="en-US" sz="1800" dirty="0" err="1"/>
              <a:t>aproximativ</a:t>
            </a:r>
            <a:r>
              <a:rPr lang="en-US" sz="1800" dirty="0"/>
              <a:t> </a:t>
            </a:r>
            <a:r>
              <a:rPr lang="en-US" sz="1800" b="1" dirty="0"/>
              <a:t>325 de </a:t>
            </a:r>
            <a:r>
              <a:rPr lang="en-US" sz="1800" b="1" dirty="0" err="1"/>
              <a:t>hoteluri</a:t>
            </a:r>
            <a:r>
              <a:rPr lang="en-US" sz="1800" b="1" dirty="0"/>
              <a:t> </a:t>
            </a:r>
            <a:r>
              <a:rPr lang="en-US" sz="1800" b="1" dirty="0" err="1"/>
              <a:t>și</a:t>
            </a:r>
            <a:r>
              <a:rPr lang="en-US" sz="1800" b="1" dirty="0"/>
              <a:t> </a:t>
            </a:r>
            <a:r>
              <a:rPr lang="en-US" sz="1800" b="1" dirty="0" err="1"/>
              <a:t>unități</a:t>
            </a:r>
            <a:r>
              <a:rPr lang="en-US" sz="1800" b="1" dirty="0"/>
              <a:t> </a:t>
            </a:r>
            <a:r>
              <a:rPr lang="en-US" sz="1800" b="1" dirty="0" err="1"/>
              <a:t>asimilate</a:t>
            </a:r>
            <a:r>
              <a:rPr lang="en-US" sz="1800" dirty="0"/>
              <a:t> 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sezonul</a:t>
            </a:r>
            <a:r>
              <a:rPr lang="en-US" sz="1800" dirty="0"/>
              <a:t> 2026.</a:t>
            </a:r>
          </a:p>
          <a:p>
            <a:pPr lvl="0"/>
            <a:r>
              <a:rPr lang="en-US" sz="1800" b="1" dirty="0" err="1"/>
              <a:t>Clasificare</a:t>
            </a:r>
            <a:r>
              <a:rPr lang="en-US" sz="1800" b="1" dirty="0"/>
              <a:t> pe stele (la </a:t>
            </a:r>
            <a:r>
              <a:rPr lang="en-US" sz="1800" b="1" dirty="0" err="1"/>
              <a:t>nivel</a:t>
            </a:r>
            <a:r>
              <a:rPr lang="en-US" sz="1800" b="1" dirty="0"/>
              <a:t> </a:t>
            </a:r>
            <a:r>
              <a:rPr lang="en-US" sz="1800" b="1" dirty="0" err="1"/>
              <a:t>național</a:t>
            </a:r>
            <a:r>
              <a:rPr lang="en-US" sz="1800" b="1" dirty="0"/>
              <a:t>/regional):</a:t>
            </a:r>
            <a:r>
              <a:rPr lang="en-US" sz="1800" dirty="0"/>
              <a:t> </a:t>
            </a:r>
            <a:r>
              <a:rPr lang="en-US" sz="1800" dirty="0" err="1"/>
              <a:t>Majoritatea</a:t>
            </a:r>
            <a:r>
              <a:rPr lang="en-US" sz="1800" dirty="0"/>
              <a:t> </a:t>
            </a:r>
            <a:r>
              <a:rPr lang="en-US" sz="1800" dirty="0" err="1"/>
              <a:t>hotelurilor</a:t>
            </a:r>
            <a:r>
              <a:rPr lang="en-US" sz="1800" dirty="0"/>
              <a:t> din </a:t>
            </a:r>
            <a:r>
              <a:rPr lang="en-US" sz="1800" dirty="0" err="1"/>
              <a:t>stațiune</a:t>
            </a:r>
            <a:r>
              <a:rPr lang="en-US" sz="1800" dirty="0"/>
              <a:t> sunt de </a:t>
            </a:r>
            <a:r>
              <a:rPr lang="en-US" sz="1800" b="1" dirty="0"/>
              <a:t>3 stele (</a:t>
            </a:r>
            <a:r>
              <a:rPr lang="en-US" sz="1800" b="1" dirty="0" err="1"/>
              <a:t>aprox</a:t>
            </a:r>
            <a:r>
              <a:rPr lang="en-US" sz="1800" b="1" dirty="0"/>
              <a:t>. 55%)</a:t>
            </a:r>
            <a:r>
              <a:rPr lang="en-US" sz="1800" dirty="0"/>
              <a:t> </a:t>
            </a:r>
            <a:r>
              <a:rPr lang="en-US" sz="1800" dirty="0" err="1"/>
              <a:t>și</a:t>
            </a:r>
            <a:r>
              <a:rPr lang="en-US" sz="1800" dirty="0"/>
              <a:t> </a:t>
            </a:r>
            <a:r>
              <a:rPr lang="en-US" sz="1800" b="1" dirty="0"/>
              <a:t>4 stele (</a:t>
            </a:r>
            <a:r>
              <a:rPr lang="en-US" sz="1800" b="1" dirty="0" err="1"/>
              <a:t>aprox</a:t>
            </a:r>
            <a:r>
              <a:rPr lang="en-US" sz="1800" b="1" dirty="0"/>
              <a:t>. 27%)</a:t>
            </a:r>
            <a:r>
              <a:rPr lang="en-US" sz="1800" dirty="0"/>
              <a:t>, conform </a:t>
            </a:r>
            <a:r>
              <a:rPr lang="en-US" sz="1800" dirty="0" err="1"/>
              <a:t>tendințelor</a:t>
            </a:r>
            <a:r>
              <a:rPr lang="en-US" sz="1800" dirty="0"/>
              <a:t> INS</a:t>
            </a:r>
          </a:p>
          <a:p>
            <a:pPr marL="109728" indent="0">
              <a:buNone/>
            </a:pPr>
            <a:r>
              <a:rPr lang="en-US" sz="1800" dirty="0" err="1"/>
              <a:t>Datorita</a:t>
            </a:r>
            <a:r>
              <a:rPr lang="en-US" sz="1800" dirty="0"/>
              <a:t> </a:t>
            </a:r>
            <a:r>
              <a:rPr lang="en-US" sz="1800" dirty="0" err="1"/>
              <a:t>investitiilor</a:t>
            </a:r>
            <a:r>
              <a:rPr lang="en-US" sz="1800" dirty="0"/>
              <a:t> massive </a:t>
            </a:r>
            <a:r>
              <a:rPr lang="en-US" sz="1800" dirty="0" err="1"/>
              <a:t>realizate</a:t>
            </a:r>
            <a:r>
              <a:rPr lang="en-US" sz="1800" dirty="0"/>
              <a:t> in </a:t>
            </a:r>
            <a:r>
              <a:rPr lang="en-US" sz="1800" dirty="0" err="1"/>
              <a:t>ultimii</a:t>
            </a:r>
            <a:r>
              <a:rPr lang="en-US" sz="1800" dirty="0"/>
              <a:t> ani, </a:t>
            </a:r>
            <a:r>
              <a:rPr lang="en-US" sz="1800" dirty="0" err="1"/>
              <a:t>Eforie</a:t>
            </a:r>
            <a:r>
              <a:rPr lang="en-US" sz="1800" dirty="0"/>
              <a:t> – ca </a:t>
            </a:r>
            <a:r>
              <a:rPr lang="en-US" sz="1800" dirty="0" err="1"/>
              <a:t>statiune</a:t>
            </a:r>
            <a:r>
              <a:rPr lang="en-US" sz="1800" dirty="0"/>
              <a:t> </a:t>
            </a:r>
            <a:r>
              <a:rPr lang="en-US" sz="1800" dirty="0" err="1"/>
              <a:t>turistica</a:t>
            </a:r>
            <a:r>
              <a:rPr lang="en-US" sz="1800" dirty="0"/>
              <a:t> – a </a:t>
            </a:r>
            <a:r>
              <a:rPr lang="en-US" sz="1800" dirty="0" err="1"/>
              <a:t>capatat</a:t>
            </a:r>
            <a:r>
              <a:rPr lang="en-US" sz="1800" dirty="0"/>
              <a:t> o </a:t>
            </a:r>
            <a:r>
              <a:rPr lang="en-US" sz="1800" dirty="0" err="1"/>
              <a:t>importanta</a:t>
            </a:r>
            <a:r>
              <a:rPr lang="en-US" sz="1800" dirty="0"/>
              <a:t> tot </a:t>
            </a:r>
            <a:r>
              <a:rPr lang="en-US" sz="1800" dirty="0" err="1"/>
              <a:t>mai</a:t>
            </a:r>
            <a:r>
              <a:rPr lang="en-US" sz="1800" dirty="0"/>
              <a:t> mare in </a:t>
            </a:r>
            <a:r>
              <a:rPr lang="en-US" sz="1800" dirty="0" err="1"/>
              <a:t>sezonul</a:t>
            </a:r>
            <a:r>
              <a:rPr lang="en-US" sz="1800" dirty="0"/>
              <a:t> </a:t>
            </a:r>
            <a:r>
              <a:rPr lang="en-US" sz="1800" dirty="0" err="1"/>
              <a:t>estival</a:t>
            </a:r>
            <a:r>
              <a:rPr lang="en-US" sz="1800" dirty="0"/>
              <a:t> de </a:t>
            </a:r>
            <a:r>
              <a:rPr lang="en-US" sz="1800" dirty="0" err="1"/>
              <a:t>vara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83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EEE78-B92A-D6EC-DDB4-4FCCAA4B1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944D52-35ED-F136-F7A4-836518916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638800"/>
          </a:xfrm>
        </p:spPr>
        <p:txBody>
          <a:bodyPr>
            <a:normAutofit/>
          </a:bodyPr>
          <a:lstStyle/>
          <a:p>
            <a:r>
              <a:rPr lang="en-US" sz="1800" dirty="0" err="1"/>
              <a:t>Deși</a:t>
            </a:r>
            <a:r>
              <a:rPr lang="en-US" sz="1800" dirty="0"/>
              <a:t> la </a:t>
            </a:r>
            <a:r>
              <a:rPr lang="en-US" sz="1800" dirty="0" err="1"/>
              <a:t>nivel</a:t>
            </a:r>
            <a:r>
              <a:rPr lang="en-US" sz="1800" dirty="0"/>
              <a:t> </a:t>
            </a:r>
            <a:r>
              <a:rPr lang="en-US" sz="1800" dirty="0" err="1"/>
              <a:t>național</a:t>
            </a:r>
            <a:r>
              <a:rPr lang="en-US" sz="1800" dirty="0"/>
              <a:t> </a:t>
            </a:r>
            <a:r>
              <a:rPr lang="en-US" sz="1800" dirty="0" err="1"/>
              <a:t>numărul</a:t>
            </a:r>
            <a:r>
              <a:rPr lang="en-US" sz="1800" dirty="0"/>
              <a:t> </a:t>
            </a:r>
            <a:r>
              <a:rPr lang="en-US" sz="1800" dirty="0" err="1"/>
              <a:t>turiștilor</a:t>
            </a:r>
            <a:r>
              <a:rPr lang="en-US" sz="1800" dirty="0"/>
              <a:t> a </a:t>
            </a:r>
            <a:r>
              <a:rPr lang="en-US" sz="1800" dirty="0" err="1"/>
              <a:t>scăzut</a:t>
            </a:r>
            <a:r>
              <a:rPr lang="en-US" sz="1800" dirty="0"/>
              <a:t> cu </a:t>
            </a:r>
            <a:r>
              <a:rPr lang="en-US" sz="1800" b="1" dirty="0"/>
              <a:t>2,4%</a:t>
            </a:r>
            <a:r>
              <a:rPr lang="en-US" sz="1800" dirty="0"/>
              <a:t> </a:t>
            </a:r>
            <a:r>
              <a:rPr lang="en-US" sz="1800" dirty="0" err="1"/>
              <a:t>în</a:t>
            </a:r>
            <a:r>
              <a:rPr lang="en-US" sz="1800" dirty="0"/>
              <a:t> 2025, </a:t>
            </a:r>
            <a:r>
              <a:rPr lang="en-US" sz="1800" dirty="0" err="1"/>
              <a:t>scadere</a:t>
            </a:r>
            <a:r>
              <a:rPr lang="en-US" sz="1800" dirty="0"/>
              <a:t> </a:t>
            </a:r>
            <a:r>
              <a:rPr lang="en-US" sz="1800" dirty="0" err="1"/>
              <a:t>datorata</a:t>
            </a:r>
            <a:r>
              <a:rPr lang="en-US" sz="1800" dirty="0"/>
              <a:t> in principal </a:t>
            </a:r>
            <a:r>
              <a:rPr lang="en-US" sz="1800" dirty="0" err="1"/>
              <a:t>eliminarii</a:t>
            </a:r>
            <a:r>
              <a:rPr lang="en-US" sz="1800" dirty="0"/>
              <a:t> </a:t>
            </a:r>
            <a:r>
              <a:rPr lang="en-US" sz="1800" dirty="0" err="1"/>
              <a:t>voucherelor</a:t>
            </a:r>
            <a:r>
              <a:rPr lang="en-US" sz="1800" dirty="0"/>
              <a:t> de </a:t>
            </a:r>
            <a:r>
              <a:rPr lang="en-US" sz="1800" dirty="0" err="1"/>
              <a:t>vacanta</a:t>
            </a:r>
            <a:r>
              <a:rPr lang="en-US" sz="1800" dirty="0"/>
              <a:t>, </a:t>
            </a:r>
            <a:r>
              <a:rPr lang="en-US" sz="1800" dirty="0" err="1"/>
              <a:t>Eforie</a:t>
            </a:r>
            <a:r>
              <a:rPr lang="en-US" sz="1800" dirty="0"/>
              <a:t> Nord a </a:t>
            </a:r>
            <a:r>
              <a:rPr lang="en-US" sz="1800" dirty="0" err="1"/>
              <a:t>reușit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se </a:t>
            </a:r>
            <a:r>
              <a:rPr lang="en-US" sz="1800" dirty="0" err="1"/>
              <a:t>mențină</a:t>
            </a:r>
            <a:r>
              <a:rPr lang="en-US" sz="1800" dirty="0"/>
              <a:t> pe o </a:t>
            </a:r>
            <a:r>
              <a:rPr lang="en-US" sz="1800" dirty="0" err="1"/>
              <a:t>traiectorie</a:t>
            </a:r>
            <a:r>
              <a:rPr lang="en-US" sz="1800" dirty="0"/>
              <a:t> </a:t>
            </a:r>
            <a:r>
              <a:rPr lang="en-US" sz="1800" dirty="0" err="1"/>
              <a:t>pozitivă</a:t>
            </a:r>
            <a:r>
              <a:rPr lang="en-US" sz="1800" dirty="0"/>
              <a:t>, </a:t>
            </a:r>
            <a:r>
              <a:rPr lang="en-US" sz="1800" dirty="0" err="1"/>
              <a:t>consolidându-și</a:t>
            </a:r>
            <a:r>
              <a:rPr lang="en-US" sz="1800" dirty="0"/>
              <a:t> </a:t>
            </a:r>
            <a:r>
              <a:rPr lang="en-US" sz="1800" dirty="0" err="1"/>
              <a:t>poziția</a:t>
            </a:r>
            <a:r>
              <a:rPr lang="en-US" sz="1800" dirty="0"/>
              <a:t> de </a:t>
            </a:r>
            <a:r>
              <a:rPr lang="en-US" sz="1800" dirty="0" err="1"/>
              <a:t>cea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populară</a:t>
            </a:r>
            <a:r>
              <a:rPr lang="en-US" sz="1800" dirty="0"/>
              <a:t> </a:t>
            </a:r>
            <a:r>
              <a:rPr lang="en-US" sz="1800" dirty="0" err="1"/>
              <a:t>stațiune</a:t>
            </a:r>
            <a:r>
              <a:rPr lang="en-US" sz="1800" dirty="0"/>
              <a:t> de pe </a:t>
            </a:r>
            <a:r>
              <a:rPr lang="en-US" sz="1800" dirty="0" err="1"/>
              <a:t>litoralul</a:t>
            </a:r>
            <a:r>
              <a:rPr lang="en-US" sz="1800" dirty="0"/>
              <a:t> </a:t>
            </a:r>
            <a:r>
              <a:rPr lang="en-US" sz="1800" dirty="0" err="1"/>
              <a:t>românesc</a:t>
            </a:r>
            <a:r>
              <a:rPr lang="en-US" sz="1800" dirty="0"/>
              <a:t>.</a:t>
            </a:r>
          </a:p>
          <a:p>
            <a:r>
              <a:rPr lang="en-US" sz="1800" b="1" dirty="0" err="1"/>
              <a:t>Creșterea</a:t>
            </a:r>
            <a:r>
              <a:rPr lang="en-US" sz="1800" b="1" dirty="0"/>
              <a:t> </a:t>
            </a:r>
            <a:r>
              <a:rPr lang="en-US" sz="1800" b="1" dirty="0" err="1"/>
              <a:t>Rezervărilor</a:t>
            </a:r>
            <a:r>
              <a:rPr lang="en-US" sz="1800" b="1" dirty="0"/>
              <a:t>:</a:t>
            </a:r>
            <a:r>
              <a:rPr lang="en-US" sz="1800" dirty="0"/>
              <a:t> 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sezonul</a:t>
            </a:r>
            <a:r>
              <a:rPr lang="en-US" sz="1800" dirty="0"/>
              <a:t> </a:t>
            </a:r>
            <a:r>
              <a:rPr lang="en-US" sz="1800" dirty="0" err="1"/>
              <a:t>estival</a:t>
            </a:r>
            <a:r>
              <a:rPr lang="en-US" sz="1800" dirty="0"/>
              <a:t> 2025, </a:t>
            </a:r>
            <a:r>
              <a:rPr lang="en-US" sz="1800" b="1" dirty="0" err="1"/>
              <a:t>Eforie</a:t>
            </a:r>
            <a:r>
              <a:rPr lang="en-US" sz="1800" b="1" dirty="0"/>
              <a:t> Nord</a:t>
            </a:r>
            <a:r>
              <a:rPr lang="en-US" sz="1800" dirty="0"/>
              <a:t> a </a:t>
            </a:r>
            <a:r>
              <a:rPr lang="en-US" sz="1800" dirty="0" err="1"/>
              <a:t>înregistrat</a:t>
            </a:r>
            <a:r>
              <a:rPr lang="en-US" sz="1800" dirty="0"/>
              <a:t> o </a:t>
            </a:r>
            <a:r>
              <a:rPr lang="en-US" sz="1800" dirty="0" err="1"/>
              <a:t>creștere</a:t>
            </a:r>
            <a:r>
              <a:rPr lang="en-US" sz="1800" dirty="0"/>
              <a:t> de </a:t>
            </a:r>
            <a:r>
              <a:rPr lang="en-US" sz="1800" b="1" dirty="0"/>
              <a:t>21%</a:t>
            </a:r>
            <a:r>
              <a:rPr lang="en-US" sz="1800" dirty="0"/>
              <a:t> a </a:t>
            </a:r>
            <a:r>
              <a:rPr lang="en-US" sz="1800" dirty="0" err="1"/>
              <a:t>numărului</a:t>
            </a:r>
            <a:r>
              <a:rPr lang="en-US" sz="1800" dirty="0"/>
              <a:t> de </a:t>
            </a:r>
            <a:r>
              <a:rPr lang="en-US" sz="1800" dirty="0" err="1"/>
              <a:t>rezervări</a:t>
            </a:r>
            <a:r>
              <a:rPr lang="en-US" sz="1800" dirty="0"/>
              <a:t> </a:t>
            </a:r>
            <a:r>
              <a:rPr lang="en-US" sz="1800" dirty="0" err="1"/>
              <a:t>comparativ</a:t>
            </a:r>
            <a:r>
              <a:rPr lang="en-US" sz="1800" dirty="0"/>
              <a:t> cu </a:t>
            </a:r>
            <a:r>
              <a:rPr lang="en-US" sz="1800" dirty="0" err="1"/>
              <a:t>sezonul</a:t>
            </a:r>
            <a:r>
              <a:rPr lang="en-US" sz="1800" dirty="0"/>
              <a:t> precedent.</a:t>
            </a:r>
          </a:p>
          <a:p>
            <a:r>
              <a:rPr lang="en-US" sz="1800" b="1" dirty="0" err="1"/>
              <a:t>Diferențiere</a:t>
            </a:r>
            <a:r>
              <a:rPr lang="en-US" sz="1800" b="1" dirty="0"/>
              <a:t> </a:t>
            </a:r>
            <a:r>
              <a:rPr lang="en-US" sz="1800" b="1" dirty="0" err="1"/>
              <a:t>Regională</a:t>
            </a:r>
            <a:r>
              <a:rPr lang="en-US" sz="1800" b="1" dirty="0"/>
              <a:t>:</a:t>
            </a:r>
            <a:r>
              <a:rPr lang="en-US" sz="1800" dirty="0"/>
              <a:t> 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timp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stațiuni</a:t>
            </a:r>
            <a:r>
              <a:rPr lang="en-US" sz="1800" dirty="0"/>
              <a:t> precum </a:t>
            </a:r>
            <a:r>
              <a:rPr lang="en-US" sz="1800" dirty="0" err="1"/>
              <a:t>Mamaia</a:t>
            </a:r>
            <a:r>
              <a:rPr lang="en-US" sz="1800" dirty="0"/>
              <a:t> au </a:t>
            </a:r>
            <a:r>
              <a:rPr lang="en-US" sz="1800" dirty="0" err="1"/>
              <a:t>resimțit</a:t>
            </a:r>
            <a:r>
              <a:rPr lang="en-US" sz="1800" dirty="0"/>
              <a:t> </a:t>
            </a:r>
            <a:r>
              <a:rPr lang="en-US" sz="1800" dirty="0" err="1"/>
              <a:t>scăderi</a:t>
            </a:r>
            <a:r>
              <a:rPr lang="en-US" sz="1800" dirty="0"/>
              <a:t> </a:t>
            </a:r>
            <a:r>
              <a:rPr lang="en-US" sz="1800" dirty="0" err="1"/>
              <a:t>vizibile</a:t>
            </a:r>
            <a:r>
              <a:rPr lang="en-US" sz="1800" dirty="0"/>
              <a:t>, </a:t>
            </a:r>
            <a:r>
              <a:rPr lang="en-US" sz="1800" dirty="0" err="1"/>
              <a:t>Eforie</a:t>
            </a:r>
            <a:r>
              <a:rPr lang="en-US" sz="1800" dirty="0"/>
              <a:t> a </a:t>
            </a:r>
            <a:r>
              <a:rPr lang="en-US" sz="1800" dirty="0" err="1"/>
              <a:t>atras</a:t>
            </a:r>
            <a:r>
              <a:rPr lang="en-US" sz="1800" dirty="0"/>
              <a:t> un flux </a:t>
            </a:r>
            <a:r>
              <a:rPr lang="en-US" sz="1800" dirty="0" err="1"/>
              <a:t>mai</a:t>
            </a:r>
            <a:r>
              <a:rPr lang="en-US" sz="1800" dirty="0"/>
              <a:t> mare de </a:t>
            </a:r>
            <a:r>
              <a:rPr lang="en-US" sz="1800" dirty="0" err="1"/>
              <a:t>turiști</a:t>
            </a:r>
            <a:r>
              <a:rPr lang="en-US" sz="1800" dirty="0"/>
              <a:t> </a:t>
            </a:r>
            <a:r>
              <a:rPr lang="en-US" sz="1800" dirty="0" err="1"/>
              <a:t>datorită</a:t>
            </a:r>
            <a:r>
              <a:rPr lang="en-US" sz="1800" dirty="0"/>
              <a:t> </a:t>
            </a:r>
            <a:r>
              <a:rPr lang="en-US" sz="1800" dirty="0" err="1"/>
              <a:t>raportului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bun </a:t>
            </a:r>
            <a:r>
              <a:rPr lang="en-US" sz="1800" dirty="0" err="1"/>
              <a:t>calitate-preț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investițiilor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infrastructură</a:t>
            </a:r>
            <a:r>
              <a:rPr lang="en-US" sz="1800" dirty="0"/>
              <a:t> (</a:t>
            </a:r>
            <a:r>
              <a:rPr lang="en-US" sz="1800" dirty="0" err="1"/>
              <a:t>plaje</a:t>
            </a:r>
            <a:r>
              <a:rPr lang="en-US" sz="1800" dirty="0"/>
              <a:t> </a:t>
            </a:r>
            <a:r>
              <a:rPr lang="en-US" sz="1800" dirty="0" err="1"/>
              <a:t>lărgite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faleză</a:t>
            </a:r>
            <a:r>
              <a:rPr lang="en-US" sz="1800" dirty="0"/>
              <a:t> </a:t>
            </a:r>
            <a:r>
              <a:rPr lang="en-US" sz="1800" dirty="0" err="1"/>
              <a:t>modernizată</a:t>
            </a:r>
            <a:r>
              <a:rPr lang="en-US" sz="1800" dirty="0"/>
              <a:t>).</a:t>
            </a:r>
          </a:p>
          <a:p>
            <a:pPr lvl="0"/>
            <a:r>
              <a:rPr lang="en-US" sz="1800" b="1" dirty="0" err="1"/>
              <a:t>Eforie</a:t>
            </a:r>
            <a:r>
              <a:rPr lang="en-US" sz="1800" b="1" dirty="0"/>
              <a:t> Nord – Lider de Litoral:</a:t>
            </a:r>
            <a:r>
              <a:rPr lang="en-US" sz="1800" dirty="0"/>
              <a:t> </a:t>
            </a:r>
            <a:r>
              <a:rPr lang="en-US" sz="1800" dirty="0" err="1"/>
              <a:t>În</a:t>
            </a:r>
            <a:r>
              <a:rPr lang="en-US" sz="1800" dirty="0"/>
              <a:t> 2024, </a:t>
            </a:r>
            <a:r>
              <a:rPr lang="en-US" sz="1800" dirty="0" err="1"/>
              <a:t>Eforie</a:t>
            </a:r>
            <a:r>
              <a:rPr lang="en-US" sz="1800" dirty="0"/>
              <a:t> Nord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declarată</a:t>
            </a:r>
            <a:r>
              <a:rPr lang="en-US" sz="1800" dirty="0"/>
              <a:t> </a:t>
            </a:r>
            <a:r>
              <a:rPr lang="en-US" sz="1800" dirty="0" err="1"/>
              <a:t>cea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căutată</a:t>
            </a:r>
            <a:r>
              <a:rPr lang="en-US" sz="1800" dirty="0"/>
              <a:t> </a:t>
            </a:r>
            <a:r>
              <a:rPr lang="en-US" sz="1800" dirty="0" err="1"/>
              <a:t>stațiune</a:t>
            </a:r>
            <a:r>
              <a:rPr lang="en-US" sz="1800" dirty="0"/>
              <a:t> de pe </a:t>
            </a:r>
            <a:r>
              <a:rPr lang="en-US" sz="1800" dirty="0" err="1"/>
              <a:t>litoralul</a:t>
            </a:r>
            <a:r>
              <a:rPr lang="en-US" sz="1800" dirty="0"/>
              <a:t> </a:t>
            </a:r>
            <a:r>
              <a:rPr lang="en-US" sz="1800" dirty="0" err="1"/>
              <a:t>românesc</a:t>
            </a:r>
            <a:r>
              <a:rPr lang="en-US" sz="1800" dirty="0"/>
              <a:t>, </a:t>
            </a:r>
            <a:r>
              <a:rPr lang="en-US" sz="1800" dirty="0" err="1"/>
              <a:t>depășind</a:t>
            </a:r>
            <a:r>
              <a:rPr lang="en-US" sz="1800" dirty="0"/>
              <a:t> </a:t>
            </a:r>
            <a:r>
              <a:rPr lang="en-US" sz="1800" dirty="0" err="1"/>
              <a:t>Mamaia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preferințele</a:t>
            </a:r>
            <a:r>
              <a:rPr lang="en-US" sz="1800" dirty="0"/>
              <a:t> </a:t>
            </a:r>
            <a:r>
              <a:rPr lang="en-US" sz="1800" dirty="0" err="1"/>
              <a:t>turiștilor</a:t>
            </a:r>
            <a:r>
              <a:rPr lang="en-US" sz="1800" dirty="0"/>
              <a:t>.</a:t>
            </a:r>
          </a:p>
          <a:p>
            <a:pPr lvl="0"/>
            <a:r>
              <a:rPr lang="en-US" sz="1800" b="1" dirty="0"/>
              <a:t>Capacitate </a:t>
            </a:r>
            <a:r>
              <a:rPr lang="en-US" sz="1800" b="1" dirty="0" err="1"/>
              <a:t>în</a:t>
            </a:r>
            <a:r>
              <a:rPr lang="en-US" sz="1800" b="1" dirty="0"/>
              <a:t> </a:t>
            </a:r>
            <a:r>
              <a:rPr lang="en-US" sz="1800" b="1" dirty="0" err="1"/>
              <a:t>Sezon</a:t>
            </a:r>
            <a:r>
              <a:rPr lang="en-US" sz="1800" b="1" dirty="0"/>
              <a:t>:</a:t>
            </a:r>
            <a:r>
              <a:rPr lang="en-US" sz="1800" dirty="0"/>
              <a:t> 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plin</a:t>
            </a:r>
            <a:r>
              <a:rPr lang="en-US" sz="1800" dirty="0"/>
              <a:t> </a:t>
            </a:r>
            <a:r>
              <a:rPr lang="en-US" sz="1800" dirty="0" err="1"/>
              <a:t>sezon</a:t>
            </a:r>
            <a:r>
              <a:rPr lang="en-US" sz="1800" dirty="0"/>
              <a:t> </a:t>
            </a:r>
            <a:r>
              <a:rPr lang="en-US" sz="1800" dirty="0" err="1"/>
              <a:t>estival</a:t>
            </a:r>
            <a:r>
              <a:rPr lang="en-US" sz="1800" dirty="0"/>
              <a:t>, </a:t>
            </a:r>
            <a:r>
              <a:rPr lang="en-US" sz="1800" dirty="0" err="1"/>
              <a:t>orașul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primește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medie</a:t>
            </a:r>
            <a:r>
              <a:rPr lang="en-US" sz="1800" dirty="0"/>
              <a:t> </a:t>
            </a:r>
            <a:r>
              <a:rPr lang="en-US" sz="1800" dirty="0" err="1"/>
              <a:t>aproximativ</a:t>
            </a:r>
            <a:r>
              <a:rPr lang="en-US" sz="1800" dirty="0"/>
              <a:t> </a:t>
            </a:r>
            <a:r>
              <a:rPr lang="en-US" sz="1800" b="1" dirty="0"/>
              <a:t>50.000 de </a:t>
            </a:r>
            <a:r>
              <a:rPr lang="en-US" sz="1800" b="1" dirty="0" err="1"/>
              <a:t>turiști</a:t>
            </a:r>
            <a:r>
              <a:rPr lang="en-US" sz="1800" dirty="0"/>
              <a:t> </a:t>
            </a:r>
            <a:r>
              <a:rPr lang="en-US" sz="1800" dirty="0" err="1"/>
              <a:t>simultan</a:t>
            </a:r>
            <a:r>
              <a:rPr lang="en-US" sz="1800" dirty="0"/>
              <a:t>.</a:t>
            </a:r>
          </a:p>
          <a:p>
            <a:pPr marL="109728" indent="0">
              <a:buNone/>
            </a:pPr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EB2143-343A-78C4-64AA-9800AADC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B0F0"/>
                </a:solidFill>
              </a:rPr>
              <a:t>Economia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146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27865-BBAA-79E2-3085-914E670BC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67B184-906F-F779-83C2-BC6C34D46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Si din </a:t>
            </a:r>
            <a:r>
              <a:rPr lang="en-US" sz="1800" dirty="0" err="1"/>
              <a:t>punct</a:t>
            </a:r>
            <a:r>
              <a:rPr lang="en-US" sz="1800" dirty="0"/>
              <a:t> de </a:t>
            </a:r>
            <a:r>
              <a:rPr lang="en-US" sz="1800" dirty="0" err="1"/>
              <a:t>vedere</a:t>
            </a:r>
            <a:r>
              <a:rPr lang="en-US" sz="1800" dirty="0"/>
              <a:t> </a:t>
            </a:r>
            <a:r>
              <a:rPr lang="en-US" sz="1800" dirty="0" err="1"/>
              <a:t>bugetar</a:t>
            </a:r>
            <a:r>
              <a:rPr lang="en-US" sz="1800" dirty="0"/>
              <a:t>, </a:t>
            </a:r>
            <a:r>
              <a:rPr lang="en-US" sz="1800" dirty="0" err="1"/>
              <a:t>veniturile</a:t>
            </a:r>
            <a:r>
              <a:rPr lang="en-US" sz="1800" dirty="0"/>
              <a:t> </a:t>
            </a:r>
            <a:r>
              <a:rPr lang="en-US" sz="1800" dirty="0" err="1"/>
              <a:t>realizate</a:t>
            </a:r>
            <a:r>
              <a:rPr lang="en-US" sz="1800" dirty="0"/>
              <a:t> din </a:t>
            </a:r>
            <a:r>
              <a:rPr lang="en-US" sz="1800" dirty="0" err="1"/>
              <a:t>taxe</a:t>
            </a:r>
            <a:r>
              <a:rPr lang="en-US" sz="1800" dirty="0"/>
              <a:t> </a:t>
            </a:r>
            <a:r>
              <a:rPr lang="en-US" sz="1800" dirty="0" err="1"/>
              <a:t>hoteliere</a:t>
            </a:r>
            <a:r>
              <a:rPr lang="en-US" sz="1800" dirty="0"/>
              <a:t> (</a:t>
            </a:r>
            <a:r>
              <a:rPr lang="en-US" sz="1800" dirty="0" err="1"/>
              <a:t>taxele</a:t>
            </a:r>
            <a:r>
              <a:rPr lang="en-US" sz="1800" dirty="0"/>
              <a:t> </a:t>
            </a:r>
            <a:r>
              <a:rPr lang="en-US" sz="1800" dirty="0" err="1"/>
              <a:t>percepute</a:t>
            </a:r>
            <a:r>
              <a:rPr lang="en-US" sz="1800" dirty="0"/>
              <a:t> </a:t>
            </a:r>
            <a:r>
              <a:rPr lang="en-US" sz="1800" dirty="0" err="1"/>
              <a:t>turistilor</a:t>
            </a:r>
            <a:r>
              <a:rPr lang="en-US" sz="1800" dirty="0"/>
              <a:t>) au </a:t>
            </a:r>
            <a:r>
              <a:rPr lang="en-US" sz="1800" dirty="0" err="1"/>
              <a:t>crescut</a:t>
            </a:r>
            <a:r>
              <a:rPr lang="en-US" sz="1800" dirty="0"/>
              <a:t> an de an. In 2025 </a:t>
            </a:r>
            <a:r>
              <a:rPr lang="en-US" sz="1800" dirty="0" err="1"/>
              <a:t>valoareaacestora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de 4.34 mil </a:t>
            </a:r>
            <a:r>
              <a:rPr lang="en-US" sz="1800" dirty="0" err="1"/>
              <a:t>ron</a:t>
            </a:r>
            <a:r>
              <a:rPr lang="en-US" sz="1800" dirty="0"/>
              <a:t> (+51.3% fata de 2024)</a:t>
            </a:r>
          </a:p>
          <a:p>
            <a:r>
              <a:rPr lang="en-US" sz="1800" dirty="0"/>
              <a:t>Una din </a:t>
            </a:r>
            <a:r>
              <a:rPr lang="en-US" sz="1800" dirty="0" err="1"/>
              <a:t>principalele</a:t>
            </a:r>
            <a:r>
              <a:rPr lang="en-US" sz="1800" dirty="0"/>
              <a:t> </a:t>
            </a:r>
            <a:r>
              <a:rPr lang="en-US" sz="1800" dirty="0" err="1"/>
              <a:t>probleme</a:t>
            </a:r>
            <a:r>
              <a:rPr lang="en-US" sz="1800" dirty="0"/>
              <a:t> ale </a:t>
            </a:r>
            <a:r>
              <a:rPr lang="en-US" sz="1800" dirty="0" err="1"/>
              <a:t>orasului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o </a:t>
            </a:r>
            <a:r>
              <a:rPr lang="en-US" sz="1800" dirty="0" err="1"/>
              <a:t>reprezinta</a:t>
            </a:r>
            <a:r>
              <a:rPr lang="en-US" sz="1800" dirty="0"/>
              <a:t> </a:t>
            </a:r>
            <a:r>
              <a:rPr lang="en-US" sz="1800" dirty="0" err="1"/>
              <a:t>traficul</a:t>
            </a:r>
            <a:r>
              <a:rPr lang="en-US" sz="1800" dirty="0"/>
              <a:t> in </a:t>
            </a:r>
            <a:r>
              <a:rPr lang="en-US" sz="1800" dirty="0" err="1"/>
              <a:t>perioada</a:t>
            </a:r>
            <a:r>
              <a:rPr lang="en-US" sz="1800" dirty="0"/>
              <a:t> </a:t>
            </a:r>
            <a:r>
              <a:rPr lang="en-US" sz="1800" dirty="0" err="1"/>
              <a:t>estivala</a:t>
            </a:r>
            <a:r>
              <a:rPr lang="en-US" sz="1800" dirty="0"/>
              <a:t> </a:t>
            </a:r>
            <a:r>
              <a:rPr lang="en-US" sz="1800" dirty="0" err="1"/>
              <a:t>intrucat</a:t>
            </a:r>
            <a:r>
              <a:rPr lang="en-US" sz="1800" dirty="0"/>
              <a:t> </a:t>
            </a:r>
            <a:r>
              <a:rPr lang="en-US" sz="1800" dirty="0" err="1"/>
              <a:t>accesul</a:t>
            </a:r>
            <a:r>
              <a:rPr lang="en-US" sz="1800" dirty="0"/>
              <a:t> </a:t>
            </a:r>
            <a:r>
              <a:rPr lang="en-US" sz="1800" dirty="0" err="1"/>
              <a:t>catre</a:t>
            </a:r>
            <a:r>
              <a:rPr lang="en-US" sz="1800" dirty="0"/>
              <a:t> </a:t>
            </a:r>
            <a:r>
              <a:rPr lang="en-US" sz="1800" dirty="0" err="1"/>
              <a:t>sudul</a:t>
            </a:r>
            <a:r>
              <a:rPr lang="en-US" sz="1800" dirty="0"/>
              <a:t> </a:t>
            </a:r>
            <a:r>
              <a:rPr lang="en-US" sz="1800" dirty="0" err="1"/>
              <a:t>litoralului</a:t>
            </a:r>
            <a:r>
              <a:rPr lang="en-US" sz="1800" dirty="0"/>
              <a:t> (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chiar</a:t>
            </a:r>
            <a:r>
              <a:rPr lang="en-US" sz="1800" dirty="0"/>
              <a:t> </a:t>
            </a:r>
            <a:r>
              <a:rPr lang="en-US" sz="1800" dirty="0" err="1"/>
              <a:t>litoralul</a:t>
            </a:r>
            <a:r>
              <a:rPr lang="en-US" sz="1800" dirty="0"/>
              <a:t> </a:t>
            </a:r>
            <a:r>
              <a:rPr lang="en-US" sz="1800" dirty="0" err="1"/>
              <a:t>Bulgaresc</a:t>
            </a:r>
            <a:r>
              <a:rPr lang="en-US" sz="1800" dirty="0"/>
              <a:t>) se face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oras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centural</a:t>
            </a:r>
            <a:r>
              <a:rPr lang="en-US" sz="1800" dirty="0"/>
              <a:t> </a:t>
            </a:r>
            <a:r>
              <a:rPr lang="en-US" sz="1800" dirty="0" err="1"/>
              <a:t>orasului</a:t>
            </a:r>
            <a:r>
              <a:rPr lang="en-US" sz="1800" dirty="0"/>
              <a:t>, care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insa</a:t>
            </a:r>
            <a:r>
              <a:rPr lang="en-US" sz="1800" dirty="0"/>
              <a:t> </a:t>
            </a:r>
            <a:r>
              <a:rPr lang="en-US" sz="1800" dirty="0" err="1"/>
              <a:t>singura</a:t>
            </a:r>
            <a:r>
              <a:rPr lang="en-US" sz="1800" dirty="0"/>
              <a:t> cale de </a:t>
            </a:r>
            <a:r>
              <a:rPr lang="en-US" sz="1800" dirty="0" err="1"/>
              <a:t>acces</a:t>
            </a:r>
            <a:r>
              <a:rPr lang="en-US" sz="1800" dirty="0"/>
              <a:t> </a:t>
            </a:r>
            <a:r>
              <a:rPr lang="en-US" sz="1800" dirty="0" err="1"/>
              <a:t>intre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Sud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Nord.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solutionarea</a:t>
            </a:r>
            <a:r>
              <a:rPr lang="en-US" sz="1800" dirty="0"/>
              <a:t> </a:t>
            </a:r>
            <a:r>
              <a:rPr lang="en-US" sz="1800" dirty="0" err="1"/>
              <a:t>partiala</a:t>
            </a:r>
            <a:r>
              <a:rPr lang="en-US" sz="1800" dirty="0"/>
              <a:t> a </a:t>
            </a:r>
            <a:r>
              <a:rPr lang="en-US" sz="1800" dirty="0" err="1"/>
              <a:t>acestei</a:t>
            </a:r>
            <a:r>
              <a:rPr lang="en-US" sz="1800" dirty="0"/>
              <a:t> </a:t>
            </a:r>
            <a:r>
              <a:rPr lang="en-US" sz="1800" dirty="0" err="1"/>
              <a:t>probleme</a:t>
            </a:r>
            <a:r>
              <a:rPr lang="en-US" sz="1800" dirty="0"/>
              <a:t> –</a:t>
            </a:r>
            <a:r>
              <a:rPr lang="en-US" sz="1800" dirty="0" err="1"/>
              <a:t>rezolvarea</a:t>
            </a:r>
            <a:r>
              <a:rPr lang="en-US" sz="1800" dirty="0"/>
              <a:t> nu se </a:t>
            </a:r>
            <a:r>
              <a:rPr lang="en-US" sz="1800" dirty="0" err="1"/>
              <a:t>poate</a:t>
            </a:r>
            <a:r>
              <a:rPr lang="en-US" sz="1800" dirty="0"/>
              <a:t> face </a:t>
            </a:r>
            <a:r>
              <a:rPr lang="en-US" sz="1800" dirty="0" err="1"/>
              <a:t>insa</a:t>
            </a:r>
            <a:r>
              <a:rPr lang="en-US" sz="1800" dirty="0"/>
              <a:t> </a:t>
            </a:r>
            <a:r>
              <a:rPr lang="en-US" sz="1800" dirty="0" err="1"/>
              <a:t>decat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continuarea</a:t>
            </a:r>
            <a:r>
              <a:rPr lang="en-US" sz="1800" dirty="0"/>
              <a:t> </a:t>
            </a:r>
            <a:r>
              <a:rPr lang="en-US" sz="1800" dirty="0" err="1"/>
              <a:t>autostrazii</a:t>
            </a:r>
            <a:r>
              <a:rPr lang="en-US" sz="1800" dirty="0"/>
              <a:t> </a:t>
            </a:r>
            <a:r>
              <a:rPr lang="en-US" sz="1800" dirty="0" err="1"/>
              <a:t>Soarelului</a:t>
            </a:r>
            <a:r>
              <a:rPr lang="en-US" sz="1800" dirty="0"/>
              <a:t> </a:t>
            </a:r>
            <a:r>
              <a:rPr lang="en-US" sz="1800" dirty="0" err="1"/>
              <a:t>pana</a:t>
            </a:r>
            <a:r>
              <a:rPr lang="en-US" sz="1800" dirty="0"/>
              <a:t> </a:t>
            </a:r>
            <a:r>
              <a:rPr lang="en-US" sz="1800" dirty="0" err="1"/>
              <a:t>lagranita</a:t>
            </a:r>
            <a:r>
              <a:rPr lang="en-US" sz="1800" dirty="0"/>
              <a:t> cu Bulgaria – </a:t>
            </a:r>
            <a:r>
              <a:rPr lang="en-US" sz="1800" dirty="0" err="1"/>
              <a:t>administratia</a:t>
            </a:r>
            <a:r>
              <a:rPr lang="en-US" sz="1800" dirty="0"/>
              <a:t> are in </a:t>
            </a:r>
            <a:r>
              <a:rPr lang="en-US" sz="1800" dirty="0" err="1"/>
              <a:t>vedere</a:t>
            </a:r>
            <a:r>
              <a:rPr lang="en-US" sz="1800" dirty="0"/>
              <a:t> </a:t>
            </a:r>
            <a:r>
              <a:rPr lang="en-US" sz="1800" dirty="0" err="1"/>
              <a:t>finalizarea</a:t>
            </a:r>
            <a:r>
              <a:rPr lang="en-US" sz="1800" dirty="0"/>
              <a:t> </a:t>
            </a:r>
            <a:r>
              <a:rPr lang="en-US" sz="1800" dirty="0" err="1"/>
              <a:t>proiectului</a:t>
            </a:r>
            <a:r>
              <a:rPr lang="en-US" sz="1800" dirty="0"/>
              <a:t> co-</a:t>
            </a:r>
            <a:r>
              <a:rPr lang="en-US" sz="1800" dirty="0" err="1"/>
              <a:t>finantat</a:t>
            </a:r>
            <a:r>
              <a:rPr lang="en-US" sz="1800" dirty="0"/>
              <a:t> din </a:t>
            </a:r>
            <a:r>
              <a:rPr lang="en-US" sz="1800" dirty="0" err="1"/>
              <a:t>fonduri</a:t>
            </a:r>
            <a:r>
              <a:rPr lang="en-US" sz="1800" dirty="0"/>
              <a:t> UE, PR Sud Est 2021-2027 - </a:t>
            </a:r>
            <a:r>
              <a:rPr lang="ro-RO" sz="1800" i="1" dirty="0"/>
              <a:t>Înființarea  sistemului de transport public de calatori cu material rulant ecologic, inclusiv infrastructura de parcare si facilitati pentru biciclisti in cadrul coridorului de mobilitate urbana creat</a:t>
            </a:r>
            <a:r>
              <a:rPr lang="en-US" sz="1800" i="1" dirty="0"/>
              <a:t> (</a:t>
            </a:r>
            <a:r>
              <a:rPr lang="en-US" sz="1800" i="1" dirty="0" err="1"/>
              <a:t>valoare</a:t>
            </a:r>
            <a:r>
              <a:rPr lang="en-US" sz="1800" i="1" dirty="0"/>
              <a:t> 85.16 mil </a:t>
            </a:r>
            <a:r>
              <a:rPr lang="en-US" sz="1800" i="1" dirty="0" err="1"/>
              <a:t>ron</a:t>
            </a:r>
            <a:r>
              <a:rPr lang="en-US" sz="1800" dirty="0"/>
              <a:t>). </a:t>
            </a:r>
            <a:r>
              <a:rPr lang="en-US" sz="1800" dirty="0" err="1"/>
              <a:t>Proiectul</a:t>
            </a:r>
            <a:r>
              <a:rPr lang="en-US" sz="1800" dirty="0"/>
              <a:t> </a:t>
            </a:r>
            <a:r>
              <a:rPr lang="en-US" sz="1800" dirty="0" err="1"/>
              <a:t>prevede</a:t>
            </a:r>
            <a:r>
              <a:rPr lang="en-US" sz="1800" dirty="0"/>
              <a:t> transport ecologic, </a:t>
            </a:r>
            <a:r>
              <a:rPr lang="en-US" sz="1800" dirty="0" err="1"/>
              <a:t>doua</a:t>
            </a:r>
            <a:r>
              <a:rPr lang="en-US" sz="1800" dirty="0"/>
              <a:t> </a:t>
            </a:r>
            <a:r>
              <a:rPr lang="en-US" sz="1800" dirty="0" err="1"/>
              <a:t>parcari</a:t>
            </a:r>
            <a:r>
              <a:rPr lang="en-US" sz="1800" dirty="0"/>
              <a:t> </a:t>
            </a:r>
            <a:r>
              <a:rPr lang="en-US" sz="1800" dirty="0" err="1"/>
              <a:t>supraetajate</a:t>
            </a:r>
            <a:r>
              <a:rPr lang="en-US" sz="1800" dirty="0"/>
              <a:t> la </a:t>
            </a:r>
            <a:r>
              <a:rPr lang="en-US" sz="1800" dirty="0" err="1"/>
              <a:t>marginile</a:t>
            </a:r>
            <a:r>
              <a:rPr lang="en-US" sz="1800" dirty="0"/>
              <a:t> </a:t>
            </a:r>
            <a:r>
              <a:rPr lang="en-US" sz="1800" dirty="0" err="1"/>
              <a:t>statiunii</a:t>
            </a:r>
            <a:r>
              <a:rPr lang="en-US" sz="1800" dirty="0"/>
              <a:t>, </a:t>
            </a:r>
            <a:r>
              <a:rPr lang="en-US" sz="1800" dirty="0" err="1"/>
              <a:t>piste</a:t>
            </a:r>
            <a:r>
              <a:rPr lang="en-US" sz="1800" dirty="0"/>
              <a:t> </a:t>
            </a:r>
            <a:r>
              <a:rPr lang="en-US" sz="1800" dirty="0" err="1"/>
              <a:t>biciclete</a:t>
            </a:r>
            <a:r>
              <a:rPr lang="en-US" sz="1800" dirty="0"/>
              <a:t>, </a:t>
            </a:r>
            <a:r>
              <a:rPr lang="en-US" sz="1800" dirty="0" err="1"/>
              <a:t>etc</a:t>
            </a:r>
            <a:r>
              <a:rPr lang="en-US" sz="1800" dirty="0"/>
              <a:t>,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contribui</a:t>
            </a:r>
            <a:r>
              <a:rPr lang="en-US" sz="1800" dirty="0"/>
              <a:t> la </a:t>
            </a:r>
            <a:r>
              <a:rPr lang="en-US" sz="1800" dirty="0" err="1"/>
              <a:t>fluidizarea</a:t>
            </a:r>
            <a:r>
              <a:rPr lang="en-US" sz="1800" dirty="0"/>
              <a:t> </a:t>
            </a:r>
            <a:r>
              <a:rPr lang="en-US" sz="1800" dirty="0" err="1"/>
              <a:t>traficului</a:t>
            </a:r>
            <a:r>
              <a:rPr lang="en-US" sz="1800" dirty="0"/>
              <a:t> cel </a:t>
            </a:r>
            <a:r>
              <a:rPr lang="en-US" sz="1800" dirty="0" err="1"/>
              <a:t>putin</a:t>
            </a:r>
            <a:r>
              <a:rPr lang="en-US" sz="1800" dirty="0"/>
              <a:t> la </a:t>
            </a:r>
            <a:r>
              <a:rPr lang="en-US" sz="1800" dirty="0" err="1"/>
              <a:t>nivelul</a:t>
            </a:r>
            <a:r>
              <a:rPr lang="en-US" sz="1800" dirty="0"/>
              <a:t> </a:t>
            </a:r>
            <a:r>
              <a:rPr lang="en-US" sz="1800" dirty="0" err="1"/>
              <a:t>localitatii</a:t>
            </a: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r>
              <a:rPr lang="en-US" sz="1800" dirty="0"/>
              <a:t>:</a:t>
            </a:r>
          </a:p>
          <a:p>
            <a:pPr marL="109728" indent="0">
              <a:buNone/>
            </a:pPr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A4166B-0925-776B-8DFE-200AC6824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B0F0"/>
                </a:solidFill>
              </a:rPr>
              <a:t>Economia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830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 err="1"/>
              <a:t>Dpdv</a:t>
            </a:r>
            <a:r>
              <a:rPr lang="en-US" sz="1800" dirty="0"/>
              <a:t> al </a:t>
            </a:r>
            <a:r>
              <a:rPr lang="en-US" sz="1800" dirty="0" err="1"/>
              <a:t>structurilor</a:t>
            </a:r>
            <a:r>
              <a:rPr lang="en-US" sz="1800" dirty="0"/>
              <a:t> de </a:t>
            </a:r>
            <a:r>
              <a:rPr lang="en-US" sz="1800" dirty="0" err="1"/>
              <a:t>cazare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de </a:t>
            </a:r>
            <a:r>
              <a:rPr lang="en-US" sz="1800" dirty="0" err="1"/>
              <a:t>apreciat</a:t>
            </a:r>
            <a:r>
              <a:rPr lang="en-US" sz="1800" dirty="0"/>
              <a:t> in mod </a:t>
            </a:r>
            <a:r>
              <a:rPr lang="en-US" sz="1800" dirty="0" err="1"/>
              <a:t>pozitiv</a:t>
            </a:r>
            <a:r>
              <a:rPr lang="en-US" sz="1800" dirty="0"/>
              <a:t> ca </a:t>
            </a:r>
            <a:r>
              <a:rPr lang="en-US" sz="1800" dirty="0" err="1"/>
              <a:t>hotelurile</a:t>
            </a:r>
            <a:r>
              <a:rPr lang="en-US" sz="1800" dirty="0"/>
              <a:t> (</a:t>
            </a:r>
            <a:r>
              <a:rPr lang="en-US" sz="1800" dirty="0" err="1"/>
              <a:t>unitati</a:t>
            </a:r>
            <a:r>
              <a:rPr lang="en-US" sz="1800" dirty="0"/>
              <a:t> cu un grad de </a:t>
            </a:r>
            <a:r>
              <a:rPr lang="en-US" sz="1800" dirty="0" err="1"/>
              <a:t>confort</a:t>
            </a:r>
            <a:r>
              <a:rPr lang="en-US" sz="1800" dirty="0"/>
              <a:t> </a:t>
            </a:r>
            <a:r>
              <a:rPr lang="en-US" sz="1800" dirty="0" err="1"/>
              <a:t>sporit</a:t>
            </a:r>
            <a:r>
              <a:rPr lang="en-US" sz="1800" dirty="0"/>
              <a:t>)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aprox</a:t>
            </a:r>
            <a:r>
              <a:rPr lang="en-US" sz="1800" dirty="0"/>
              <a:t> 56.2% din </a:t>
            </a:r>
            <a:r>
              <a:rPr lang="en-US" sz="1800" dirty="0" err="1"/>
              <a:t>totalul</a:t>
            </a:r>
            <a:r>
              <a:rPr lang="en-US" sz="1800" dirty="0"/>
              <a:t> </a:t>
            </a:r>
            <a:r>
              <a:rPr lang="en-US" sz="1800" dirty="0" err="1"/>
              <a:t>unitatilor</a:t>
            </a:r>
            <a:r>
              <a:rPr lang="en-US" sz="1800" dirty="0"/>
              <a:t> de </a:t>
            </a:r>
            <a:r>
              <a:rPr lang="en-US" sz="1800" dirty="0" err="1"/>
              <a:t>cazare</a:t>
            </a:r>
            <a:r>
              <a:rPr lang="en-US" sz="1800" dirty="0"/>
              <a:t>, </a:t>
            </a:r>
            <a:r>
              <a:rPr lang="en-US" sz="1900" dirty="0" err="1"/>
              <a:t>ceea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defineste</a:t>
            </a:r>
            <a:r>
              <a:rPr lang="en-US" sz="1900" dirty="0"/>
              <a:t> un “</a:t>
            </a:r>
            <a:r>
              <a:rPr lang="en-US" sz="1900" dirty="0" err="1"/>
              <a:t>turism</a:t>
            </a:r>
            <a:r>
              <a:rPr lang="en-US" sz="1900" dirty="0"/>
              <a:t>” </a:t>
            </a:r>
            <a:r>
              <a:rPr lang="en-US" sz="1900" dirty="0" err="1"/>
              <a:t>stabil</a:t>
            </a:r>
            <a:r>
              <a:rPr lang="en-US" sz="1900" dirty="0"/>
              <a:t>, </a:t>
            </a:r>
            <a:r>
              <a:rPr lang="en-US" sz="1900" dirty="0" err="1"/>
              <a:t>structurat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cu impact </a:t>
            </a:r>
            <a:r>
              <a:rPr lang="en-US" sz="1900" dirty="0" err="1"/>
              <a:t>pozitiv</a:t>
            </a:r>
            <a:r>
              <a:rPr lang="en-US" sz="1900" dirty="0"/>
              <a:t> pe termen </a:t>
            </a:r>
            <a:r>
              <a:rPr lang="en-US" sz="1900" dirty="0" err="1"/>
              <a:t>mediu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lung in </a:t>
            </a:r>
            <a:r>
              <a:rPr lang="en-US" sz="1900" dirty="0" err="1"/>
              <a:t>ceea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priveste</a:t>
            </a:r>
            <a:r>
              <a:rPr lang="en-US" sz="1900" dirty="0"/>
              <a:t> </a:t>
            </a:r>
            <a:r>
              <a:rPr lang="en-US" sz="1900" dirty="0" err="1"/>
              <a:t>economia</a:t>
            </a:r>
            <a:r>
              <a:rPr lang="en-US" sz="1900" dirty="0"/>
              <a:t> </a:t>
            </a:r>
            <a:r>
              <a:rPr lang="en-US" sz="1900" dirty="0" err="1"/>
              <a:t>orasului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. </a:t>
            </a:r>
          </a:p>
          <a:p>
            <a:pPr marL="109728" indent="0">
              <a:buNone/>
            </a:pPr>
            <a:r>
              <a:rPr lang="en-US" sz="1900" dirty="0"/>
              <a:t>Conform INS, </a:t>
            </a:r>
            <a:r>
              <a:rPr lang="en-US" sz="1900" dirty="0" err="1"/>
              <a:t>majoritatea</a:t>
            </a:r>
            <a:r>
              <a:rPr lang="en-US" sz="1900" dirty="0"/>
              <a:t> </a:t>
            </a:r>
            <a:r>
              <a:rPr lang="en-US" sz="1900" dirty="0" err="1"/>
              <a:t>hotelurilor</a:t>
            </a:r>
            <a:r>
              <a:rPr lang="en-US" sz="1900" dirty="0"/>
              <a:t> din </a:t>
            </a:r>
            <a:r>
              <a:rPr lang="en-US" sz="1900" dirty="0" err="1"/>
              <a:t>stațiune</a:t>
            </a:r>
            <a:r>
              <a:rPr lang="en-US" sz="1900" dirty="0"/>
              <a:t> sunt de </a:t>
            </a:r>
            <a:r>
              <a:rPr lang="en-US" sz="1900" b="1" dirty="0"/>
              <a:t>3 stele (</a:t>
            </a:r>
            <a:r>
              <a:rPr lang="en-US" sz="1900" b="1" dirty="0" err="1"/>
              <a:t>aprox</a:t>
            </a:r>
            <a:r>
              <a:rPr lang="en-US" sz="1900" b="1" dirty="0"/>
              <a:t>. 55%)</a:t>
            </a:r>
            <a:r>
              <a:rPr lang="en-US" sz="1900" dirty="0"/>
              <a:t> </a:t>
            </a:r>
            <a:r>
              <a:rPr lang="en-US" sz="1900" dirty="0" err="1"/>
              <a:t>și</a:t>
            </a:r>
            <a:r>
              <a:rPr lang="en-US" sz="1900" dirty="0"/>
              <a:t> </a:t>
            </a:r>
            <a:r>
              <a:rPr lang="en-US" sz="1900" b="1" dirty="0"/>
              <a:t>4 stele (</a:t>
            </a:r>
            <a:r>
              <a:rPr lang="en-US" sz="1900" b="1" dirty="0" err="1"/>
              <a:t>aprox</a:t>
            </a:r>
            <a:r>
              <a:rPr lang="en-US" sz="1900" b="1" dirty="0"/>
              <a:t>. 27%).</a:t>
            </a:r>
          </a:p>
          <a:p>
            <a:pPr marL="109728" indent="0">
              <a:buNone/>
            </a:pPr>
            <a:endParaRPr lang="en-US" sz="1900" b="1" dirty="0"/>
          </a:p>
          <a:p>
            <a:pPr marL="109728" indent="0">
              <a:buNone/>
            </a:pPr>
            <a:r>
              <a:rPr lang="en-US" sz="1900" dirty="0"/>
              <a:t>O </a:t>
            </a:r>
            <a:r>
              <a:rPr lang="en-US" sz="1900" dirty="0" err="1"/>
              <a:t>alta</a:t>
            </a:r>
            <a:r>
              <a:rPr lang="en-US" sz="1900" dirty="0"/>
              <a:t> </a:t>
            </a:r>
            <a:r>
              <a:rPr lang="en-US" sz="1900" dirty="0" err="1"/>
              <a:t>tendinta</a:t>
            </a:r>
            <a:r>
              <a:rPr lang="en-US" sz="1900" dirty="0"/>
              <a:t> </a:t>
            </a:r>
            <a:r>
              <a:rPr lang="en-US" sz="1900" dirty="0" err="1"/>
              <a:t>inregistrata</a:t>
            </a:r>
            <a:r>
              <a:rPr lang="en-US" sz="1900" dirty="0"/>
              <a:t> in </a:t>
            </a:r>
            <a:r>
              <a:rPr lang="en-US" sz="1900" dirty="0" err="1"/>
              <a:t>ultimii</a:t>
            </a:r>
            <a:r>
              <a:rPr lang="en-US" sz="1900" dirty="0"/>
              <a:t> 4-5 ani la </a:t>
            </a:r>
            <a:r>
              <a:rPr lang="en-US" sz="1900" dirty="0" err="1"/>
              <a:t>nivelul</a:t>
            </a:r>
            <a:r>
              <a:rPr lang="en-US" sz="1900" dirty="0"/>
              <a:t> </a:t>
            </a:r>
            <a:r>
              <a:rPr lang="en-US" sz="1900" dirty="0" err="1"/>
              <a:t>statiunii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aceea</a:t>
            </a:r>
            <a:r>
              <a:rPr lang="en-US" sz="1900" dirty="0"/>
              <a:t> de </a:t>
            </a:r>
            <a:r>
              <a:rPr lang="en-US" sz="1900" dirty="0" err="1"/>
              <a:t>dezvoltare</a:t>
            </a:r>
            <a:r>
              <a:rPr lang="en-US" sz="1900" dirty="0"/>
              <a:t> a </a:t>
            </a:r>
            <a:r>
              <a:rPr lang="en-US" sz="1900" dirty="0" err="1"/>
              <a:t>unui</a:t>
            </a:r>
            <a:r>
              <a:rPr lang="en-US" sz="1900" dirty="0"/>
              <a:t> </a:t>
            </a:r>
            <a:r>
              <a:rPr lang="en-US" sz="1900" dirty="0" err="1"/>
              <a:t>turism</a:t>
            </a:r>
            <a:r>
              <a:rPr lang="en-US" sz="1900" dirty="0"/>
              <a:t> cu un </a:t>
            </a:r>
            <a:r>
              <a:rPr lang="en-US" sz="1900" dirty="0" err="1"/>
              <a:t>confort</a:t>
            </a:r>
            <a:r>
              <a:rPr lang="en-US" sz="1900" dirty="0"/>
              <a:t> </a:t>
            </a:r>
            <a:r>
              <a:rPr lang="en-US" sz="1900" dirty="0" err="1"/>
              <a:t>sporit</a:t>
            </a:r>
            <a:r>
              <a:rPr lang="en-US" sz="1900" dirty="0"/>
              <a:t>. De </a:t>
            </a:r>
            <a:r>
              <a:rPr lang="en-US" sz="1900" dirty="0" err="1"/>
              <a:t>exemplu</a:t>
            </a:r>
            <a:r>
              <a:rPr lang="en-US" sz="1900" dirty="0"/>
              <a:t> </a:t>
            </a:r>
            <a:r>
              <a:rPr lang="en-US" sz="1900" dirty="0" err="1"/>
              <a:t>structurile</a:t>
            </a:r>
            <a:r>
              <a:rPr lang="en-US" sz="1900" dirty="0"/>
              <a:t> de </a:t>
            </a:r>
            <a:r>
              <a:rPr lang="en-US" sz="1900" dirty="0" err="1"/>
              <a:t>cazare</a:t>
            </a:r>
            <a:r>
              <a:rPr lang="en-US" sz="1900" dirty="0"/>
              <a:t> tip vile au </a:t>
            </a:r>
            <a:r>
              <a:rPr lang="en-US" sz="1900" dirty="0" err="1"/>
              <a:t>crescut</a:t>
            </a:r>
            <a:r>
              <a:rPr lang="en-US" sz="1900" dirty="0"/>
              <a:t> in 2025 vs 2022 cu </a:t>
            </a:r>
            <a:r>
              <a:rPr lang="en-US" sz="1900" dirty="0" err="1"/>
              <a:t>aprox</a:t>
            </a:r>
            <a:r>
              <a:rPr lang="en-US" sz="1900" dirty="0"/>
              <a:t> 26% (in special in </a:t>
            </a:r>
            <a:r>
              <a:rPr lang="en-US" sz="1900" dirty="0" err="1"/>
              <a:t>Eforie</a:t>
            </a:r>
            <a:r>
              <a:rPr lang="en-US" sz="1900" dirty="0"/>
              <a:t> Sud, </a:t>
            </a:r>
            <a:r>
              <a:rPr lang="en-US" sz="1900" dirty="0" err="1"/>
              <a:t>unde</a:t>
            </a:r>
            <a:r>
              <a:rPr lang="en-US" sz="1900" dirty="0"/>
              <a:t> sunt </a:t>
            </a:r>
            <a:r>
              <a:rPr lang="en-US" sz="1900" dirty="0" err="1"/>
              <a:t>stabilimente</a:t>
            </a:r>
            <a:r>
              <a:rPr lang="en-US" sz="1900" dirty="0"/>
              <a:t> </a:t>
            </a:r>
            <a:r>
              <a:rPr lang="en-US" sz="1900" dirty="0" err="1"/>
              <a:t>vechi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care au </a:t>
            </a:r>
            <a:r>
              <a:rPr lang="en-US" sz="1900" dirty="0" err="1"/>
              <a:t>inceput</a:t>
            </a:r>
            <a:r>
              <a:rPr lang="en-US" sz="1900" dirty="0"/>
              <a:t> </a:t>
            </a:r>
            <a:r>
              <a:rPr lang="en-US" sz="1900" dirty="0" err="1"/>
              <a:t>sa</a:t>
            </a:r>
            <a:r>
              <a:rPr lang="en-US" sz="1900" dirty="0"/>
              <a:t> fie </a:t>
            </a:r>
            <a:r>
              <a:rPr lang="en-US" sz="1900" dirty="0" err="1"/>
              <a:t>reconditionate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modernizate</a:t>
            </a:r>
            <a:r>
              <a:rPr lang="en-US" sz="1900" dirty="0"/>
              <a:t>) </a:t>
            </a:r>
            <a:r>
              <a:rPr lang="en-US" sz="1900" dirty="0" err="1"/>
              <a:t>sau</a:t>
            </a:r>
            <a:r>
              <a:rPr lang="en-US" sz="1900" dirty="0"/>
              <a:t> </a:t>
            </a:r>
            <a:r>
              <a:rPr lang="en-US" sz="1900" dirty="0" err="1"/>
              <a:t>apartamentele</a:t>
            </a:r>
            <a:r>
              <a:rPr lang="en-US" sz="1900" dirty="0"/>
              <a:t> </a:t>
            </a:r>
            <a:r>
              <a:rPr lang="en-US" sz="1900" dirty="0" err="1"/>
              <a:t>puse</a:t>
            </a:r>
            <a:r>
              <a:rPr lang="en-US" sz="1900" dirty="0"/>
              <a:t> la </a:t>
            </a:r>
            <a:r>
              <a:rPr lang="en-US" sz="1900" dirty="0" err="1"/>
              <a:t>inchiriat</a:t>
            </a:r>
            <a:r>
              <a:rPr lang="en-US" sz="1900" dirty="0"/>
              <a:t> </a:t>
            </a:r>
            <a:r>
              <a:rPr lang="en-US" sz="1900" dirty="0" err="1"/>
              <a:t>prin</a:t>
            </a:r>
            <a:r>
              <a:rPr lang="en-US" sz="1900" dirty="0"/>
              <a:t> </a:t>
            </a:r>
            <a:r>
              <a:rPr lang="en-US" sz="1900" dirty="0" err="1"/>
              <a:t>intermediul</a:t>
            </a:r>
            <a:r>
              <a:rPr lang="en-US" sz="1900" dirty="0"/>
              <a:t> </a:t>
            </a:r>
            <a:r>
              <a:rPr lang="en-US" sz="1900" dirty="0" err="1"/>
              <a:t>diverselor</a:t>
            </a:r>
            <a:r>
              <a:rPr lang="en-US" sz="1900" dirty="0"/>
              <a:t> </a:t>
            </a:r>
            <a:r>
              <a:rPr lang="en-US" sz="1900" dirty="0" err="1"/>
              <a:t>platforme</a:t>
            </a:r>
            <a:r>
              <a:rPr lang="en-US" sz="1900" dirty="0"/>
              <a:t> de </a:t>
            </a:r>
            <a:r>
              <a:rPr lang="en-US" sz="1900" dirty="0" err="1"/>
              <a:t>turism</a:t>
            </a:r>
            <a:r>
              <a:rPr lang="en-US" sz="1900" dirty="0"/>
              <a:t>, </a:t>
            </a:r>
            <a:r>
              <a:rPr lang="en-US" sz="1900" dirty="0" err="1"/>
              <a:t>apartamente</a:t>
            </a:r>
            <a:r>
              <a:rPr lang="en-US" sz="1900" dirty="0"/>
              <a:t> al </a:t>
            </a:r>
            <a:r>
              <a:rPr lang="en-US" sz="1900" dirty="0" err="1"/>
              <a:t>caror</a:t>
            </a:r>
            <a:r>
              <a:rPr lang="en-US" sz="1900" dirty="0"/>
              <a:t> grad de </a:t>
            </a:r>
            <a:r>
              <a:rPr lang="en-US" sz="1900" dirty="0" err="1"/>
              <a:t>confort</a:t>
            </a:r>
            <a:r>
              <a:rPr lang="en-US" sz="1900" dirty="0"/>
              <a:t> a </a:t>
            </a:r>
            <a:r>
              <a:rPr lang="en-US" sz="1900" dirty="0" err="1"/>
              <a:t>fost</a:t>
            </a:r>
            <a:r>
              <a:rPr lang="en-US" sz="1900" dirty="0"/>
              <a:t> substantial </a:t>
            </a:r>
            <a:r>
              <a:rPr lang="en-US" sz="1900" dirty="0" err="1"/>
              <a:t>imbunatatit</a:t>
            </a:r>
            <a:r>
              <a:rPr lang="en-US" sz="1900" dirty="0"/>
              <a:t> (+45% in 2025 vs 2022) </a:t>
            </a:r>
          </a:p>
          <a:p>
            <a:pPr marL="109728" indent="0">
              <a:buNone/>
            </a:pPr>
            <a:r>
              <a:rPr lang="en-US" sz="1800" dirty="0"/>
              <a:t>0</a:t>
            </a:r>
          </a:p>
          <a:p>
            <a:pPr marL="109728" indent="0">
              <a:buNone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3225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32715-7102-4561-D01B-6A7AFBA23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B4FFB9-89AE-ED83-24E7-30772BC76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2E7B02-3502-80BD-4A1D-01BD697DD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290560" cy="513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13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DF580-206D-1666-273F-4E5FC57B5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C57DB5-6DEF-558D-A619-72E6A54CB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E3AED7-7A82-989D-1B29-F8495B00C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540674" cy="1981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B17F336-7664-99E3-6D8F-2AEB3A760D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962400"/>
            <a:ext cx="6409544" cy="162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5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EE29A-D0D3-B42B-0929-3A3CD85BC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EC0EDF-34D0-D0D2-1789-2C70A211A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/>
              <a:t>Conform </a:t>
            </a:r>
            <a:r>
              <a:rPr lang="en-US" sz="1800" dirty="0" err="1"/>
              <a:t>datelor</a:t>
            </a:r>
            <a:r>
              <a:rPr lang="en-US" sz="1800" dirty="0"/>
              <a:t> </a:t>
            </a:r>
            <a:r>
              <a:rPr lang="en-US" sz="1800" dirty="0" err="1"/>
              <a:t>publicate</a:t>
            </a:r>
            <a:r>
              <a:rPr lang="en-US" sz="1800" dirty="0"/>
              <a:t> de INS in </a:t>
            </a:r>
            <a:r>
              <a:rPr lang="en-US" sz="1800" dirty="0" err="1"/>
              <a:t>ultimii</a:t>
            </a:r>
            <a:r>
              <a:rPr lang="en-US" sz="1800" dirty="0"/>
              <a:t> 3-4 ani (2022-2024/2025), </a:t>
            </a:r>
            <a:r>
              <a:rPr lang="en-US" sz="1800" dirty="0" err="1"/>
              <a:t>apreciem</a:t>
            </a:r>
            <a:r>
              <a:rPr lang="en-US" sz="1800" dirty="0"/>
              <a:t> </a:t>
            </a:r>
            <a:r>
              <a:rPr lang="en-US" sz="1800" dirty="0" err="1"/>
              <a:t>faptul</a:t>
            </a:r>
            <a:r>
              <a:rPr lang="en-US" sz="1800" dirty="0"/>
              <a:t> ca: </a:t>
            </a:r>
          </a:p>
          <a:p>
            <a:r>
              <a:rPr lang="en-US" sz="1800" dirty="0" err="1"/>
              <a:t>numarul</a:t>
            </a:r>
            <a:r>
              <a:rPr lang="en-US" sz="1800" dirty="0"/>
              <a:t> </a:t>
            </a:r>
            <a:r>
              <a:rPr lang="en-US" sz="1800" dirty="0" err="1"/>
              <a:t>turistilor</a:t>
            </a:r>
            <a:r>
              <a:rPr lang="en-US" sz="1800" dirty="0"/>
              <a:t> a </a:t>
            </a:r>
            <a:r>
              <a:rPr lang="en-US" sz="1800" dirty="0" err="1"/>
              <a:t>crescut</a:t>
            </a:r>
            <a:r>
              <a:rPr lang="en-US" sz="1800" dirty="0"/>
              <a:t> in mod </a:t>
            </a:r>
            <a:r>
              <a:rPr lang="en-US" sz="1800" dirty="0" err="1"/>
              <a:t>constanta</a:t>
            </a:r>
            <a:r>
              <a:rPr lang="en-US" sz="1800" dirty="0"/>
              <a:t> in </a:t>
            </a:r>
            <a:r>
              <a:rPr lang="en-US" sz="1800" dirty="0" err="1"/>
              <a:t>ultimii</a:t>
            </a:r>
            <a:r>
              <a:rPr lang="en-US" sz="1800" dirty="0"/>
              <a:t> ani; </a:t>
            </a:r>
            <a:r>
              <a:rPr lang="en-US" sz="1800" dirty="0" err="1"/>
              <a:t>astfel</a:t>
            </a:r>
            <a:r>
              <a:rPr lang="en-US" sz="1800" dirty="0"/>
              <a:t> in </a:t>
            </a:r>
            <a:r>
              <a:rPr lang="en-US" sz="1800" dirty="0" err="1"/>
              <a:t>perioada</a:t>
            </a:r>
            <a:r>
              <a:rPr lang="en-US" sz="1800" dirty="0"/>
              <a:t>  2022-2024 s-a </a:t>
            </a:r>
            <a:r>
              <a:rPr lang="en-US" sz="1800" dirty="0" err="1"/>
              <a:t>inregistrat</a:t>
            </a:r>
            <a:r>
              <a:rPr lang="en-US" sz="1800" dirty="0"/>
              <a:t> o </a:t>
            </a:r>
            <a:r>
              <a:rPr lang="en-US" sz="1800" dirty="0" err="1"/>
              <a:t>crestere</a:t>
            </a:r>
            <a:r>
              <a:rPr lang="en-US" sz="1800" dirty="0"/>
              <a:t> de </a:t>
            </a:r>
            <a:r>
              <a:rPr lang="en-US" sz="1800" dirty="0" err="1"/>
              <a:t>aprox</a:t>
            </a:r>
            <a:r>
              <a:rPr lang="en-US" sz="1800" dirty="0"/>
              <a:t>. 36.11% </a:t>
            </a:r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CD6BBC-27E8-FDA7-1CDC-80487B657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D3BABB-3111-EE94-824B-2696810BD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514600"/>
            <a:ext cx="74676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708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4A574-66DC-AAC9-D330-DA8E7671C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07653D-F254-9085-C23A-867C74D0E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r>
              <a:rPr lang="en-US" sz="1800" dirty="0" err="1"/>
              <a:t>Cresterea</a:t>
            </a:r>
            <a:r>
              <a:rPr lang="en-US" sz="1800" dirty="0"/>
              <a:t> </a:t>
            </a:r>
            <a:r>
              <a:rPr lang="en-US" sz="1800" dirty="0" err="1"/>
              <a:t>numarului</a:t>
            </a:r>
            <a:r>
              <a:rPr lang="en-US" sz="1800" dirty="0"/>
              <a:t> de </a:t>
            </a:r>
            <a:r>
              <a:rPr lang="en-US" sz="1800" dirty="0" err="1"/>
              <a:t>turisti</a:t>
            </a:r>
            <a:r>
              <a:rPr lang="en-US" sz="1800" dirty="0"/>
              <a:t> se </a:t>
            </a:r>
            <a:r>
              <a:rPr lang="en-US" sz="1800" dirty="0" err="1"/>
              <a:t>reflecat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in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priveste</a:t>
            </a:r>
            <a:r>
              <a:rPr lang="en-US" sz="1800" dirty="0"/>
              <a:t> </a:t>
            </a:r>
            <a:r>
              <a:rPr lang="en-US" sz="1800" dirty="0" err="1"/>
              <a:t>numarul</a:t>
            </a:r>
            <a:r>
              <a:rPr lang="en-US" sz="1800" dirty="0"/>
              <a:t> </a:t>
            </a:r>
            <a:r>
              <a:rPr lang="en-US" sz="1800" dirty="0" err="1"/>
              <a:t>innoptarilor</a:t>
            </a:r>
            <a:r>
              <a:rPr lang="en-US" sz="1800" dirty="0"/>
              <a:t> care in </a:t>
            </a:r>
            <a:r>
              <a:rPr lang="en-US" sz="1800" dirty="0" err="1"/>
              <a:t>perioada</a:t>
            </a:r>
            <a:r>
              <a:rPr lang="en-US" sz="1800" dirty="0"/>
              <a:t>  2022-2024 s-a </a:t>
            </a:r>
            <a:r>
              <a:rPr lang="en-US" sz="1800" dirty="0" err="1"/>
              <a:t>inregistrat</a:t>
            </a:r>
            <a:r>
              <a:rPr lang="en-US" sz="1800" dirty="0"/>
              <a:t> o </a:t>
            </a:r>
            <a:r>
              <a:rPr lang="en-US" sz="1800" dirty="0" err="1"/>
              <a:t>crestere</a:t>
            </a:r>
            <a:r>
              <a:rPr lang="en-US" sz="1800" dirty="0"/>
              <a:t> de </a:t>
            </a:r>
            <a:r>
              <a:rPr lang="en-US" sz="1800" dirty="0" err="1"/>
              <a:t>aprox</a:t>
            </a:r>
            <a:r>
              <a:rPr lang="en-US" sz="1800" dirty="0"/>
              <a:t>. 17.55%. </a:t>
            </a:r>
            <a:r>
              <a:rPr lang="en-US" sz="1800" dirty="0" err="1"/>
              <a:t>Diferenta</a:t>
            </a:r>
            <a:r>
              <a:rPr lang="en-US" sz="1800" dirty="0"/>
              <a:t> fata de </a:t>
            </a:r>
            <a:r>
              <a:rPr lang="en-US" sz="1800" dirty="0" err="1"/>
              <a:t>indicatorul</a:t>
            </a:r>
            <a:r>
              <a:rPr lang="en-US" sz="1800" dirty="0"/>
              <a:t> </a:t>
            </a:r>
            <a:r>
              <a:rPr lang="en-US" sz="1800" dirty="0" err="1"/>
              <a:t>sosiri</a:t>
            </a:r>
            <a:r>
              <a:rPr lang="en-US" sz="1800" dirty="0"/>
              <a:t> </a:t>
            </a:r>
            <a:r>
              <a:rPr lang="en-US" sz="1800" dirty="0" err="1"/>
              <a:t>turisti</a:t>
            </a:r>
            <a:r>
              <a:rPr lang="en-US" sz="1800" dirty="0"/>
              <a:t> se </a:t>
            </a:r>
            <a:r>
              <a:rPr lang="en-US" sz="1800" dirty="0" err="1"/>
              <a:t>explica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faptul</a:t>
            </a:r>
            <a:r>
              <a:rPr lang="en-US" sz="1800" dirty="0"/>
              <a:t> ca sunt facilitate de </a:t>
            </a:r>
            <a:r>
              <a:rPr lang="en-US" sz="1800" dirty="0" err="1"/>
              <a:t>cazare</a:t>
            </a:r>
            <a:r>
              <a:rPr lang="en-US" sz="1800" dirty="0"/>
              <a:t> inca </a:t>
            </a:r>
            <a:r>
              <a:rPr lang="en-US" sz="1800" dirty="0" err="1"/>
              <a:t>nedeclarate</a:t>
            </a:r>
            <a:r>
              <a:rPr lang="en-US" sz="1800" dirty="0"/>
              <a:t> </a:t>
            </a:r>
            <a:r>
              <a:rPr lang="en-US" sz="1800" dirty="0" err="1"/>
              <a:t>oficial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“ne-</a:t>
            </a:r>
            <a:r>
              <a:rPr lang="en-US" sz="1800" dirty="0" err="1"/>
              <a:t>facturate</a:t>
            </a:r>
            <a:r>
              <a:rPr lang="en-US" sz="1800" dirty="0"/>
              <a:t>” </a:t>
            </a:r>
            <a:r>
              <a:rPr lang="en-US" sz="1800" dirty="0" err="1"/>
              <a:t>si</a:t>
            </a:r>
            <a:r>
              <a:rPr lang="en-US" sz="1800" dirty="0"/>
              <a:t> ca </a:t>
            </a:r>
            <a:r>
              <a:rPr lang="en-US" sz="1800" dirty="0" err="1"/>
              <a:t>statiunea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o </a:t>
            </a:r>
            <a:r>
              <a:rPr lang="en-US" sz="1800" dirty="0" err="1"/>
              <a:t>destinatie</a:t>
            </a:r>
            <a:r>
              <a:rPr lang="en-US" sz="1800" dirty="0"/>
              <a:t> </a:t>
            </a:r>
            <a:r>
              <a:rPr lang="en-US" sz="1800" dirty="0" err="1"/>
              <a:t>unde</a:t>
            </a:r>
            <a:r>
              <a:rPr lang="en-US" sz="1800" dirty="0"/>
              <a:t> </a:t>
            </a:r>
            <a:r>
              <a:rPr lang="en-US" sz="1800" dirty="0" err="1"/>
              <a:t>turistii</a:t>
            </a:r>
            <a:r>
              <a:rPr lang="en-US" sz="1800" dirty="0"/>
              <a:t> de pe </a:t>
            </a:r>
            <a:r>
              <a:rPr lang="en-US" sz="1800" dirty="0" err="1"/>
              <a:t>litoral</a:t>
            </a:r>
            <a:r>
              <a:rPr lang="en-US" sz="1800" dirty="0"/>
              <a:t> </a:t>
            </a:r>
            <a:r>
              <a:rPr lang="en-US" sz="1800" dirty="0" err="1"/>
              <a:t>isi</a:t>
            </a:r>
            <a:r>
              <a:rPr lang="en-US" sz="1800" dirty="0"/>
              <a:t> </a:t>
            </a:r>
            <a:r>
              <a:rPr lang="en-US" sz="1800" dirty="0" err="1"/>
              <a:t>petrec</a:t>
            </a:r>
            <a:r>
              <a:rPr lang="en-US" sz="1800" dirty="0"/>
              <a:t> </a:t>
            </a:r>
            <a:r>
              <a:rPr lang="en-US" sz="1800" dirty="0" err="1"/>
              <a:t>timpul</a:t>
            </a:r>
            <a:r>
              <a:rPr lang="en-US" sz="1800" dirty="0"/>
              <a:t> </a:t>
            </a:r>
            <a:r>
              <a:rPr lang="en-US" sz="1800" dirty="0" err="1"/>
              <a:t>ocazional</a:t>
            </a:r>
            <a:r>
              <a:rPr lang="en-US" sz="1800" dirty="0"/>
              <a:t> sub </a:t>
            </a:r>
            <a:r>
              <a:rPr lang="en-US" sz="1800" dirty="0" err="1"/>
              <a:t>dinerse</a:t>
            </a:r>
            <a:r>
              <a:rPr lang="en-US" sz="1800" dirty="0"/>
              <a:t> </a:t>
            </a:r>
            <a:r>
              <a:rPr lang="en-US" sz="1800" dirty="0" err="1"/>
              <a:t>forme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perioada</a:t>
            </a:r>
            <a:r>
              <a:rPr lang="en-US" sz="1800" dirty="0"/>
              <a:t> </a:t>
            </a:r>
            <a:r>
              <a:rPr lang="en-US" sz="1800" dirty="0" err="1"/>
              <a:t>scurte</a:t>
            </a:r>
            <a:r>
              <a:rPr lang="en-US" sz="1800" dirty="0"/>
              <a:t> de </a:t>
            </a:r>
            <a:r>
              <a:rPr lang="en-US" sz="1800" dirty="0" err="1"/>
              <a:t>timp.</a:t>
            </a:r>
            <a:r>
              <a:rPr lang="en-US" sz="1800" dirty="0"/>
              <a:t>  </a:t>
            </a:r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ED6AE9-FC77-B759-004A-C66FFA77F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4A4C78-E8FD-5CC5-68BC-15FCB234D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200400"/>
            <a:ext cx="7459980" cy="268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638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BAF1A-01A5-1FDC-DA1C-DD187B359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911889-586C-D96C-9020-2D469FDB2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r>
              <a:rPr lang="en-US" sz="1800" dirty="0" err="1"/>
              <a:t>Deasemnenea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 </a:t>
            </a:r>
            <a:r>
              <a:rPr lang="en-US" sz="1800" dirty="0" err="1"/>
              <a:t>infrastructurii</a:t>
            </a:r>
            <a:r>
              <a:rPr lang="en-US" sz="1800" dirty="0"/>
              <a:t> de </a:t>
            </a:r>
            <a:r>
              <a:rPr lang="en-US" sz="1800" dirty="0" err="1"/>
              <a:t>turism</a:t>
            </a:r>
            <a:r>
              <a:rPr lang="en-US" sz="1800" dirty="0"/>
              <a:t> a constat </a:t>
            </a:r>
            <a:r>
              <a:rPr lang="en-US" sz="1800" dirty="0" err="1"/>
              <a:t>atat</a:t>
            </a:r>
            <a:r>
              <a:rPr lang="en-US" sz="1800" dirty="0"/>
              <a:t> in </a:t>
            </a:r>
            <a:r>
              <a:rPr lang="en-US" sz="1800" dirty="0" err="1"/>
              <a:t>modernizarea</a:t>
            </a:r>
            <a:r>
              <a:rPr lang="en-US" sz="1800" dirty="0"/>
              <a:t> continua a </a:t>
            </a:r>
            <a:r>
              <a:rPr lang="en-US" sz="1800" dirty="0" err="1"/>
              <a:t>acesteia</a:t>
            </a:r>
            <a:r>
              <a:rPr lang="en-US" sz="1800" dirty="0"/>
              <a:t> cat </a:t>
            </a:r>
            <a:r>
              <a:rPr lang="en-US" sz="1800" dirty="0" err="1"/>
              <a:t>si</a:t>
            </a:r>
            <a:r>
              <a:rPr lang="en-US" sz="1800" dirty="0"/>
              <a:t> in </a:t>
            </a:r>
            <a:r>
              <a:rPr lang="en-US" sz="1800" dirty="0" err="1"/>
              <a:t>extinderea</a:t>
            </a:r>
            <a:r>
              <a:rPr lang="en-US" sz="1800" dirty="0"/>
              <a:t> </a:t>
            </a:r>
            <a:r>
              <a:rPr lang="en-US" sz="1800" dirty="0" err="1"/>
              <a:t>ei</a:t>
            </a:r>
            <a:r>
              <a:rPr lang="en-US" sz="1800" dirty="0"/>
              <a:t> (ca nr de </a:t>
            </a:r>
            <a:r>
              <a:rPr lang="en-US" sz="1800" dirty="0" err="1"/>
              <a:t>unitati</a:t>
            </a:r>
            <a:r>
              <a:rPr lang="en-US" sz="1800" dirty="0"/>
              <a:t> </a:t>
            </a:r>
            <a:r>
              <a:rPr lang="en-US" sz="1800" dirty="0" err="1"/>
              <a:t>cazare</a:t>
            </a:r>
            <a:r>
              <a:rPr lang="en-US" sz="1800" dirty="0"/>
              <a:t>). </a:t>
            </a:r>
            <a:r>
              <a:rPr lang="en-US" sz="1800" dirty="0" err="1"/>
              <a:t>Acest</a:t>
            </a:r>
            <a:r>
              <a:rPr lang="en-US" sz="1800" dirty="0"/>
              <a:t> </a:t>
            </a:r>
            <a:r>
              <a:rPr lang="en-US" sz="1800" dirty="0" err="1"/>
              <a:t>lucru</a:t>
            </a:r>
            <a:r>
              <a:rPr lang="en-US" sz="1800" dirty="0"/>
              <a:t> s-a </a:t>
            </a:r>
            <a:r>
              <a:rPr lang="en-US" sz="1800" dirty="0" err="1"/>
              <a:t>reflectat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la </a:t>
            </a:r>
            <a:r>
              <a:rPr lang="en-US" sz="1800" dirty="0" err="1"/>
              <a:t>nivelul</a:t>
            </a:r>
            <a:r>
              <a:rPr lang="en-US" sz="1800" dirty="0"/>
              <a:t> </a:t>
            </a:r>
            <a:r>
              <a:rPr lang="en-US" sz="1800" dirty="0" err="1"/>
              <a:t>cifrei</a:t>
            </a:r>
            <a:r>
              <a:rPr lang="en-US" sz="1800" dirty="0"/>
              <a:t> de </a:t>
            </a:r>
            <a:r>
              <a:rPr lang="en-US" sz="1800" dirty="0" err="1"/>
              <a:t>afaceri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profitabilitatii</a:t>
            </a:r>
            <a:r>
              <a:rPr lang="en-US" sz="1800" dirty="0"/>
              <a:t> </a:t>
            </a:r>
            <a:r>
              <a:rPr lang="en-US" sz="1800" dirty="0" err="1"/>
              <a:t>unitatilor</a:t>
            </a:r>
            <a:r>
              <a:rPr lang="en-US" sz="1800" dirty="0"/>
              <a:t> </a:t>
            </a:r>
            <a:r>
              <a:rPr lang="en-US" sz="1800" dirty="0" err="1"/>
              <a:t>hoteliere</a:t>
            </a:r>
            <a:r>
              <a:rPr lang="en-US" sz="1800" dirty="0"/>
              <a:t> din </a:t>
            </a:r>
            <a:r>
              <a:rPr lang="en-US" sz="1800" dirty="0" err="1"/>
              <a:t>oras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chiar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la </a:t>
            </a:r>
            <a:r>
              <a:rPr lang="en-US" sz="1800" dirty="0" err="1"/>
              <a:t>nivelul</a:t>
            </a:r>
            <a:r>
              <a:rPr lang="en-US" sz="1800" dirty="0"/>
              <a:t> </a:t>
            </a:r>
            <a:r>
              <a:rPr lang="en-US" sz="1800" dirty="0" err="1"/>
              <a:t>incasarilor</a:t>
            </a:r>
            <a:r>
              <a:rPr lang="en-US" sz="1800" dirty="0"/>
              <a:t> </a:t>
            </a:r>
            <a:r>
              <a:rPr lang="en-US" sz="1800" dirty="0" err="1"/>
              <a:t>bugetare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57509D-3694-17FF-A828-30D5C1ABE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470D5F-491E-A1F4-FFA6-99A8EEA26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90800"/>
            <a:ext cx="7459980" cy="268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63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>
            <a:extLst>
              <a:ext uri="{FF2B5EF4-FFF2-40B4-BE49-F238E27FC236}">
                <a16:creationId xmlns:a16="http://schemas.microsoft.com/office/drawing/2014/main" id="{F61B6B70-DA19-6408-8832-07275088F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altLang="en-US" sz="2000" dirty="0"/>
              <a:t>Dupa </a:t>
            </a:r>
            <a:r>
              <a:rPr lang="en-US" altLang="en-US" sz="2000" dirty="0" err="1"/>
              <a:t>razboiul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independenta</a:t>
            </a:r>
            <a:r>
              <a:rPr lang="en-US" altLang="en-US" sz="2000" dirty="0"/>
              <a:t> (1877-1878), </a:t>
            </a:r>
            <a:r>
              <a:rPr lang="ro-RO" altLang="en-US" sz="2000" dirty="0"/>
              <a:t>teritoriul dintre Dunăre și Marea Neagră 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inclusiv</a:t>
            </a:r>
            <a:r>
              <a:rPr lang="en-US" altLang="en-US" sz="2000" dirty="0"/>
              <a:t> zona </a:t>
            </a:r>
            <a:r>
              <a:rPr lang="en-US" altLang="en-US" sz="2000" dirty="0" err="1"/>
              <a:t>actuala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orasului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) a </a:t>
            </a:r>
            <a:r>
              <a:rPr lang="en-US" altLang="en-US" sz="2000" dirty="0" err="1"/>
              <a:t>intrat</a:t>
            </a:r>
            <a:r>
              <a:rPr lang="ro-RO" altLang="en-US" sz="2000" dirty="0"/>
              <a:t> în componența României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fost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cedat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catre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statul</a:t>
            </a:r>
            <a:r>
              <a:rPr lang="en-US" altLang="en-US" sz="2000" dirty="0"/>
              <a:t> roman </a:t>
            </a:r>
            <a:r>
              <a:rPr lang="ro-RO" altLang="en-US" sz="2000" dirty="0"/>
              <a:t>marelui patriot român Mihail Kogălniceanu, drept recompensă pentru meritele sale dovedite în timpul revoluției de la 1848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razboiului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independenta</a:t>
            </a:r>
            <a:r>
              <a:rPr lang="ro-RO" altLang="en-US" sz="2000" dirty="0"/>
              <a:t> </a:t>
            </a:r>
            <a:endParaRPr lang="en-US" altLang="en-U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sz="2000" dirty="0"/>
              <a:t>Cu </a:t>
            </a:r>
            <a:r>
              <a:rPr lang="en-US" altLang="en-US" sz="2000" dirty="0" err="1"/>
              <a:t>timpul</a:t>
            </a:r>
            <a:r>
              <a:rPr lang="en-US" altLang="en-US" sz="2000" dirty="0"/>
              <a:t>, Mihail </a:t>
            </a:r>
            <a:r>
              <a:rPr lang="en-US" altLang="en-US" sz="2000" dirty="0" err="1"/>
              <a:t>Kogalniceanu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restituit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statului</a:t>
            </a:r>
            <a:r>
              <a:rPr lang="en-US" altLang="en-US" sz="2000" dirty="0"/>
              <a:t> roman </a:t>
            </a:r>
            <a:r>
              <a:rPr lang="en-US" altLang="en-US" sz="2000" dirty="0" err="1"/>
              <a:t>parte</a:t>
            </a:r>
            <a:r>
              <a:rPr lang="en-US" altLang="en-US" sz="2000" dirty="0"/>
              <a:t> din </a:t>
            </a:r>
            <a:r>
              <a:rPr lang="en-US" altLang="en-US" sz="2000" dirty="0" err="1"/>
              <a:t>aceste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teritorii</a:t>
            </a:r>
            <a:r>
              <a:rPr lang="en-US" altLang="en-US" sz="2000" dirty="0"/>
              <a:t>, cu </a:t>
            </a:r>
            <a:r>
              <a:rPr lang="ro-RO" altLang="en-US" sz="2000" dirty="0"/>
              <a:t>care a</a:t>
            </a:r>
            <a:r>
              <a:rPr lang="en-US" altLang="en-US" sz="2000" dirty="0"/>
              <a:t>u </a:t>
            </a:r>
            <a:r>
              <a:rPr lang="en-US" altLang="en-US" sz="2000" dirty="0" err="1"/>
              <a:t>fost</a:t>
            </a:r>
            <a:r>
              <a:rPr lang="ro-RO" altLang="en-US" sz="2000" dirty="0"/>
              <a:t> împroprietărit</a:t>
            </a:r>
            <a:r>
              <a:rPr lang="en-US" altLang="en-US" sz="2000" dirty="0" err="1"/>
              <a:t>i</a:t>
            </a:r>
            <a:r>
              <a:rPr lang="ro-RO" altLang="en-US" sz="2000" dirty="0"/>
              <a:t> și colonizat aceste terenuri cu români din Oltenia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parte</a:t>
            </a:r>
            <a:r>
              <a:rPr lang="en-US" altLang="en-US" sz="2000" dirty="0"/>
              <a:t> au </a:t>
            </a:r>
            <a:r>
              <a:rPr lang="en-US" altLang="en-US" sz="2000" dirty="0" err="1"/>
              <a:t>fost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vandute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dupa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moartea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</a:t>
            </a:r>
            <a:r>
              <a:rPr lang="en-US" altLang="en-US" sz="2000" dirty="0"/>
              <a:t> in 1894 </a:t>
            </a:r>
            <a:r>
              <a:rPr lang="en-US" altLang="en-US" sz="2000" dirty="0" err="1"/>
              <a:t>catre</a:t>
            </a:r>
            <a:r>
              <a:rPr lang="en-US" altLang="en-US" sz="2000" dirty="0"/>
              <a:t> fam Movila (mare </a:t>
            </a:r>
            <a:r>
              <a:rPr lang="en-US" altLang="en-US" sz="2000" dirty="0" err="1"/>
              <a:t>boier</a:t>
            </a:r>
            <a:r>
              <a:rPr lang="en-US" altLang="en-US" sz="2000" dirty="0"/>
              <a:t> al </a:t>
            </a:r>
            <a:r>
              <a:rPr lang="en-US" altLang="en-US" sz="2000" dirty="0" err="1"/>
              <a:t>Moldovei</a:t>
            </a:r>
            <a:r>
              <a:rPr lang="en-US" altLang="en-US" sz="20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sz="2000" dirty="0"/>
              <a:t>Fam Movila</a:t>
            </a:r>
            <a:r>
              <a:rPr lang="ro-RO" altLang="en-US" sz="2000" dirty="0"/>
              <a:t> a întemeia</a:t>
            </a:r>
            <a:r>
              <a:rPr lang="en-US" altLang="en-US" sz="2000" dirty="0"/>
              <a:t>t</a:t>
            </a:r>
            <a:r>
              <a:rPr lang="ro-RO" altLang="en-US" sz="2000" dirty="0"/>
              <a:t> </a:t>
            </a:r>
            <a:r>
              <a:rPr lang="en-US" altLang="en-US" sz="2000" dirty="0"/>
              <a:t>in 1899, </a:t>
            </a:r>
            <a:r>
              <a:rPr lang="ro-RO" altLang="en-US" sz="2000" dirty="0"/>
              <a:t>pe moșia cumpărată o stațiune balneară între plaja mării și lac</a:t>
            </a:r>
            <a:r>
              <a:rPr lang="en-US" altLang="en-US" sz="2000" dirty="0"/>
              <a:t>ul </a:t>
            </a:r>
            <a:r>
              <a:rPr lang="en-US" altLang="en-US" sz="2000" dirty="0" err="1"/>
              <a:t>Techirghiol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construind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totodata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primul</a:t>
            </a:r>
            <a:r>
              <a:rPr lang="en-US" altLang="en-US" sz="2000" dirty="0"/>
              <a:t> hotel – Baile Movila (Movila Spa);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altLang="en-US" sz="2000" dirty="0"/>
              <a:t>Stațiunea balneară Movila-Techirghiol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fost</a:t>
            </a:r>
            <a:r>
              <a:rPr lang="ro-RO" altLang="en-US" sz="2000" dirty="0"/>
              <a:t>  prima stațiune turistică a Dobrogei. </a:t>
            </a:r>
            <a:endParaRPr lang="en-US" alt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51781F-1C83-DA66-8ECF-D4EAB7EB3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istorie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2BBF2-EF68-B62A-BE28-70E460C67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8D4D84-1BF0-441D-A027-8E4DBB04FCC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7E53D-F49D-9BC7-BF22-3CA02E8B5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5A0E2B-0608-07DE-D6FB-0C16FD088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640BB1-CBAC-FF0D-BDBE-ED7381AD6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83A532-D1E8-DA70-2387-6EC625F00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66800"/>
            <a:ext cx="7381352" cy="3124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B8AE88-51B2-F09C-4764-83D609F343AB}"/>
              </a:ext>
            </a:extLst>
          </p:cNvPr>
          <p:cNvSpPr txBox="1"/>
          <p:nvPr/>
        </p:nvSpPr>
        <p:spPr>
          <a:xfrm>
            <a:off x="914400" y="4572000"/>
            <a:ext cx="7813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Toti </a:t>
            </a:r>
            <a:r>
              <a:rPr lang="en-US" dirty="0" err="1"/>
              <a:t>indicatorii</a:t>
            </a:r>
            <a:r>
              <a:rPr lang="en-US" dirty="0"/>
              <a:t> </a:t>
            </a:r>
            <a:r>
              <a:rPr lang="en-US" dirty="0" err="1"/>
              <a:t>releva</a:t>
            </a:r>
            <a:r>
              <a:rPr lang="en-US" dirty="0"/>
              <a:t> </a:t>
            </a:r>
            <a:r>
              <a:rPr lang="en-US" dirty="0" err="1"/>
              <a:t>cresteri</a:t>
            </a:r>
            <a:r>
              <a:rPr lang="en-US" dirty="0"/>
              <a:t> </a:t>
            </a:r>
            <a:r>
              <a:rPr lang="en-US" dirty="0" err="1"/>
              <a:t>substantiale</a:t>
            </a:r>
            <a:r>
              <a:rPr lang="en-US" dirty="0"/>
              <a:t> in </a:t>
            </a:r>
            <a:r>
              <a:rPr lang="en-US" dirty="0" err="1"/>
              <a:t>perioada</a:t>
            </a:r>
            <a:r>
              <a:rPr lang="en-US" dirty="0"/>
              <a:t> 2022- 2024/</a:t>
            </a:r>
          </a:p>
          <a:p>
            <a:r>
              <a:rPr lang="en-US" dirty="0"/>
              <a:t>2025, </a:t>
            </a:r>
            <a:r>
              <a:rPr lang="en-US" dirty="0" err="1"/>
              <a:t>statiunea</a:t>
            </a:r>
            <a:r>
              <a:rPr lang="en-US" dirty="0"/>
              <a:t> </a:t>
            </a:r>
            <a:r>
              <a:rPr lang="en-US" dirty="0" err="1"/>
              <a:t>Eforie</a:t>
            </a:r>
            <a:r>
              <a:rPr lang="en-US" dirty="0"/>
              <a:t> </a:t>
            </a:r>
            <a:r>
              <a:rPr lang="en-US" dirty="0" err="1"/>
              <a:t>fiind</a:t>
            </a:r>
            <a:r>
              <a:rPr lang="en-US" dirty="0"/>
              <a:t> in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cazuri</a:t>
            </a:r>
            <a:r>
              <a:rPr lang="en-US" dirty="0"/>
              <a:t> in </a:t>
            </a:r>
            <a:r>
              <a:rPr lang="en-US" dirty="0" err="1"/>
              <a:t>topul</a:t>
            </a:r>
            <a:endParaRPr lang="en-US" dirty="0"/>
          </a:p>
          <a:p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cresteri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269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C689FA-F6D0-AE2D-4EBF-746444CCA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" y="2072640"/>
            <a:ext cx="8267700" cy="271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13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334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/>
              <a:t>In mod </a:t>
            </a:r>
            <a:r>
              <a:rPr lang="en-US" sz="1800" dirty="0" err="1"/>
              <a:t>pozitiv</a:t>
            </a:r>
            <a:r>
              <a:rPr lang="en-US" sz="1800" dirty="0"/>
              <a:t> </a:t>
            </a:r>
            <a:r>
              <a:rPr lang="en-US" sz="1800" dirty="0" err="1"/>
              <a:t>remarcam</a:t>
            </a:r>
            <a:r>
              <a:rPr lang="en-US" sz="1800" dirty="0"/>
              <a:t> </a:t>
            </a:r>
            <a:r>
              <a:rPr lang="en-US" sz="1800" dirty="0" err="1"/>
              <a:t>sustinerea</a:t>
            </a:r>
            <a:r>
              <a:rPr lang="en-US" sz="1800" dirty="0"/>
              <a:t> </a:t>
            </a:r>
            <a:r>
              <a:rPr lang="en-US" sz="1800" dirty="0" err="1"/>
              <a:t>administratiei</a:t>
            </a:r>
            <a:r>
              <a:rPr lang="en-US" sz="1800" dirty="0"/>
              <a:t> locale in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priveste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 </a:t>
            </a:r>
            <a:r>
              <a:rPr lang="en-US" sz="1800" dirty="0" err="1"/>
              <a:t>infrastructurii</a:t>
            </a:r>
            <a:r>
              <a:rPr lang="en-US" sz="1800" dirty="0"/>
              <a:t> (</a:t>
            </a:r>
            <a:r>
              <a:rPr lang="en-US" sz="1800" dirty="0" err="1"/>
              <a:t>si</a:t>
            </a:r>
            <a:r>
              <a:rPr lang="en-US" sz="1800" dirty="0"/>
              <a:t> cu </a:t>
            </a:r>
            <a:r>
              <a:rPr lang="en-US" sz="1800" dirty="0" err="1"/>
              <a:t>precadere</a:t>
            </a:r>
            <a:r>
              <a:rPr lang="en-US" sz="1800" dirty="0"/>
              <a:t> a </a:t>
            </a:r>
            <a:r>
              <a:rPr lang="en-US" sz="1800" dirty="0" err="1"/>
              <a:t>turismului</a:t>
            </a:r>
            <a:r>
              <a:rPr lang="en-US" sz="1800" dirty="0"/>
              <a:t>) in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realizarea</a:t>
            </a:r>
            <a:r>
              <a:rPr lang="en-US" sz="1800" dirty="0"/>
              <a:t> de </a:t>
            </a:r>
            <a:r>
              <a:rPr lang="en-US" sz="1800" dirty="0" err="1"/>
              <a:t>investitii</a:t>
            </a:r>
            <a:r>
              <a:rPr lang="en-US" sz="1800" dirty="0"/>
              <a:t> </a:t>
            </a:r>
            <a:r>
              <a:rPr lang="en-US" sz="1800" dirty="0" err="1"/>
              <a:t>majore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accesarea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de </a:t>
            </a:r>
            <a:r>
              <a:rPr lang="en-US" sz="1800" dirty="0" err="1"/>
              <a:t>fonduri</a:t>
            </a:r>
            <a:r>
              <a:rPr lang="en-US" sz="1800" dirty="0"/>
              <a:t> </a:t>
            </a:r>
            <a:r>
              <a:rPr lang="en-US" sz="1800" dirty="0" err="1"/>
              <a:t>europene</a:t>
            </a:r>
            <a:r>
              <a:rPr lang="en-US" sz="1800" dirty="0"/>
              <a:t> (</a:t>
            </a:r>
            <a:r>
              <a:rPr lang="en-US" sz="1800" dirty="0" err="1"/>
              <a:t>aprox</a:t>
            </a:r>
            <a:r>
              <a:rPr lang="en-US" sz="1800" dirty="0"/>
              <a:t>. 102.39 mil </a:t>
            </a:r>
            <a:r>
              <a:rPr lang="en-US" sz="1800" dirty="0" err="1"/>
              <a:t>ron</a:t>
            </a:r>
            <a:r>
              <a:rPr lang="en-US" sz="1800" dirty="0"/>
              <a:t> in </a:t>
            </a:r>
            <a:r>
              <a:rPr lang="en-US" sz="1800" dirty="0" err="1"/>
              <a:t>perioada</a:t>
            </a:r>
            <a:r>
              <a:rPr lang="en-US" sz="1800" dirty="0"/>
              <a:t> 2014-2020), sub forma </a:t>
            </a:r>
            <a:r>
              <a:rPr lang="en-US" sz="1800" dirty="0" err="1"/>
              <a:t>proiectelor</a:t>
            </a:r>
            <a:r>
              <a:rPr lang="en-US" sz="1800" dirty="0"/>
              <a:t> </a:t>
            </a:r>
            <a:r>
              <a:rPr lang="en-US" sz="1800" dirty="0" err="1"/>
              <a:t>implementate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17.5 mil </a:t>
            </a:r>
            <a:r>
              <a:rPr lang="en-US" sz="1800" dirty="0" err="1"/>
              <a:t>ron</a:t>
            </a:r>
            <a:r>
              <a:rPr lang="en-US" sz="1800" dirty="0"/>
              <a:t>, </a:t>
            </a:r>
            <a:r>
              <a:rPr lang="en-US" sz="1800" dirty="0" err="1"/>
              <a:t>fonduri</a:t>
            </a:r>
            <a:r>
              <a:rPr lang="en-US" sz="1800" dirty="0"/>
              <a:t> de la </a:t>
            </a:r>
            <a:r>
              <a:rPr lang="en-US" sz="1800" dirty="0" err="1"/>
              <a:t>bugetul</a:t>
            </a:r>
            <a:r>
              <a:rPr lang="en-US" sz="1800" dirty="0"/>
              <a:t> de stat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Programul</a:t>
            </a:r>
            <a:r>
              <a:rPr lang="en-US" sz="1800" dirty="0"/>
              <a:t> Anghel </a:t>
            </a:r>
            <a:r>
              <a:rPr lang="en-US" sz="1800" dirty="0" err="1"/>
              <a:t>Saligny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24 mil </a:t>
            </a:r>
            <a:r>
              <a:rPr lang="en-US" sz="1800" dirty="0" err="1"/>
              <a:t>ron</a:t>
            </a:r>
            <a:r>
              <a:rPr lang="en-US" sz="1800" dirty="0"/>
              <a:t> de la </a:t>
            </a:r>
            <a:r>
              <a:rPr lang="en-US" sz="1800" dirty="0" err="1"/>
              <a:t>bugetul</a:t>
            </a:r>
            <a:r>
              <a:rPr lang="en-US" sz="1800" dirty="0"/>
              <a:t> local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realizarea</a:t>
            </a:r>
            <a:r>
              <a:rPr lang="en-US" sz="1800" dirty="0"/>
              <a:t> </a:t>
            </a:r>
            <a:r>
              <a:rPr lang="en-US" sz="1800" dirty="0" err="1"/>
              <a:t>retelei</a:t>
            </a:r>
            <a:r>
              <a:rPr lang="en-US" sz="1800" dirty="0"/>
              <a:t> de gaze in in </a:t>
            </a:r>
            <a:r>
              <a:rPr lang="en-US" sz="1800" dirty="0" err="1"/>
              <a:t>localitate</a:t>
            </a:r>
            <a:r>
              <a:rPr lang="en-US" sz="1800" dirty="0"/>
              <a:t>, de la </a:t>
            </a:r>
            <a:r>
              <a:rPr lang="en-US" sz="1800" dirty="0" err="1"/>
              <a:t>bugetul</a:t>
            </a:r>
            <a:r>
              <a:rPr lang="en-US" sz="1800" dirty="0"/>
              <a:t> local se </a:t>
            </a:r>
            <a:r>
              <a:rPr lang="en-US" sz="1800" dirty="0" err="1"/>
              <a:t>adauga</a:t>
            </a:r>
            <a:r>
              <a:rPr lang="en-US" sz="1800" dirty="0"/>
              <a:t> in mod constat </a:t>
            </a:r>
            <a:r>
              <a:rPr lang="en-US" sz="1800" dirty="0" err="1"/>
              <a:t>sume</a:t>
            </a:r>
            <a:r>
              <a:rPr lang="en-US" sz="1800" dirty="0"/>
              <a:t> </a:t>
            </a:r>
            <a:r>
              <a:rPr lang="en-US" sz="1800" dirty="0" err="1"/>
              <a:t>considerabile</a:t>
            </a:r>
            <a:r>
              <a:rPr lang="en-US" sz="1800" dirty="0"/>
              <a:t> in </a:t>
            </a:r>
            <a:r>
              <a:rPr lang="en-US" sz="1800" dirty="0" err="1"/>
              <a:t>ultimii</a:t>
            </a:r>
            <a:r>
              <a:rPr lang="en-US" sz="1800" dirty="0"/>
              <a:t> ani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realizarea</a:t>
            </a:r>
            <a:r>
              <a:rPr lang="en-US" sz="1800" dirty="0"/>
              <a:t> de </a:t>
            </a:r>
            <a:r>
              <a:rPr lang="en-US" sz="1800" dirty="0" err="1"/>
              <a:t>investitii</a:t>
            </a:r>
            <a:r>
              <a:rPr lang="en-US" sz="1800" dirty="0"/>
              <a:t> </a:t>
            </a:r>
            <a:r>
              <a:rPr lang="en-US" sz="1800" dirty="0" err="1"/>
              <a:t>conexe</a:t>
            </a:r>
            <a:r>
              <a:rPr lang="en-US" sz="1800" dirty="0"/>
              <a:t>, in special </a:t>
            </a:r>
            <a:r>
              <a:rPr lang="en-US" sz="1800" dirty="0" err="1"/>
              <a:t>partea</a:t>
            </a:r>
            <a:r>
              <a:rPr lang="en-US" sz="1800" dirty="0"/>
              <a:t> de </a:t>
            </a:r>
            <a:r>
              <a:rPr lang="en-US" sz="1800" dirty="0" err="1"/>
              <a:t>modernizare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asfaltare</a:t>
            </a:r>
            <a:r>
              <a:rPr lang="en-US" sz="1800" dirty="0"/>
              <a:t> </a:t>
            </a:r>
            <a:r>
              <a:rPr lang="en-US" sz="1800" dirty="0" err="1"/>
              <a:t>strazi</a:t>
            </a:r>
            <a:r>
              <a:rPr lang="en-US" sz="1800" dirty="0"/>
              <a:t> in </a:t>
            </a:r>
            <a:r>
              <a:rPr lang="en-US" sz="1800" dirty="0" err="1"/>
              <a:t>localitate</a:t>
            </a:r>
            <a:r>
              <a:rPr lang="en-US" sz="1800" dirty="0"/>
              <a:t> (</a:t>
            </a:r>
            <a:r>
              <a:rPr lang="en-US" sz="1800" dirty="0" err="1"/>
              <a:t>investitii</a:t>
            </a:r>
            <a:r>
              <a:rPr lang="en-US" sz="1800" dirty="0"/>
              <a:t> care nu </a:t>
            </a:r>
            <a:r>
              <a:rPr lang="en-US" sz="1800" dirty="0" err="1"/>
              <a:t>beneficiaza</a:t>
            </a:r>
            <a:r>
              <a:rPr lang="en-US" sz="1800" dirty="0"/>
              <a:t> de co-</a:t>
            </a:r>
            <a:r>
              <a:rPr lang="en-US" sz="1800" dirty="0" err="1"/>
              <a:t>finantari</a:t>
            </a:r>
            <a:r>
              <a:rPr lang="en-US" sz="1800" dirty="0"/>
              <a:t>, cu </a:t>
            </a:r>
            <a:r>
              <a:rPr lang="en-US" sz="1800" dirty="0" err="1"/>
              <a:t>exceptia</a:t>
            </a:r>
            <a:r>
              <a:rPr lang="en-US" sz="1800" dirty="0"/>
              <a:t> PNI AS). </a:t>
            </a:r>
          </a:p>
          <a:p>
            <a:pPr>
              <a:buFontTx/>
              <a:buChar char="-"/>
            </a:pPr>
            <a:r>
              <a:rPr lang="en-US" sz="1800" dirty="0"/>
              <a:t>142,17 mil </a:t>
            </a:r>
            <a:r>
              <a:rPr lang="en-US" sz="1800" dirty="0" err="1"/>
              <a:t>ron</a:t>
            </a:r>
            <a:r>
              <a:rPr lang="en-US" sz="1800" dirty="0"/>
              <a:t> </a:t>
            </a:r>
            <a:r>
              <a:rPr lang="en-US" sz="1800" dirty="0" err="1"/>
              <a:t>proiecte</a:t>
            </a:r>
            <a:r>
              <a:rPr lang="en-US" sz="1800" dirty="0"/>
              <a:t> in curs de </a:t>
            </a:r>
            <a:r>
              <a:rPr lang="en-US" sz="1800" dirty="0" err="1"/>
              <a:t>implementare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PNRR </a:t>
            </a:r>
            <a:r>
              <a:rPr lang="en-US" sz="1800" dirty="0" err="1"/>
              <a:t>si</a:t>
            </a:r>
            <a:r>
              <a:rPr lang="en-US" sz="1800" dirty="0"/>
              <a:t> PR Sud Este</a:t>
            </a:r>
          </a:p>
          <a:p>
            <a:pPr marL="109728" indent="0">
              <a:buNone/>
            </a:pPr>
            <a:r>
              <a:rPr lang="en-US" sz="1800" dirty="0" err="1"/>
              <a:t>Relevanta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importanta</a:t>
            </a:r>
            <a:r>
              <a:rPr lang="en-US" sz="1800" dirty="0"/>
              <a:t> </a:t>
            </a:r>
            <a:r>
              <a:rPr lang="en-US" sz="1800" dirty="0" err="1"/>
              <a:t>acestor</a:t>
            </a:r>
            <a:r>
              <a:rPr lang="en-US" sz="1800" dirty="0"/>
              <a:t> </a:t>
            </a:r>
            <a:r>
              <a:rPr lang="en-US" sz="1800" dirty="0" err="1"/>
              <a:t>investitii</a:t>
            </a:r>
            <a:r>
              <a:rPr lang="en-US" sz="1800" dirty="0"/>
              <a:t> constat </a:t>
            </a:r>
            <a:r>
              <a:rPr lang="en-US" sz="1800" dirty="0" err="1"/>
              <a:t>atat</a:t>
            </a:r>
            <a:r>
              <a:rPr lang="en-US" sz="1800" dirty="0"/>
              <a:t> in </a:t>
            </a:r>
            <a:r>
              <a:rPr lang="en-US" sz="1800" dirty="0" err="1"/>
              <a:t>valoarea</a:t>
            </a:r>
            <a:r>
              <a:rPr lang="en-US" sz="1800" dirty="0"/>
              <a:t> </a:t>
            </a:r>
            <a:r>
              <a:rPr lang="en-US" sz="1800" dirty="0" err="1"/>
              <a:t>sumelor</a:t>
            </a:r>
            <a:r>
              <a:rPr lang="en-US" sz="1800" dirty="0"/>
              <a:t> </a:t>
            </a:r>
            <a:r>
              <a:rPr lang="en-US" sz="1800" dirty="0" err="1"/>
              <a:t>alocate</a:t>
            </a:r>
            <a:r>
              <a:rPr lang="en-US" sz="1800" dirty="0"/>
              <a:t> cat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diversitate</a:t>
            </a:r>
            <a:r>
              <a:rPr lang="en-US" sz="1800" dirty="0"/>
              <a:t> </a:t>
            </a:r>
            <a:r>
              <a:rPr lang="en-US" sz="1800" dirty="0" err="1"/>
              <a:t>proiectelor</a:t>
            </a:r>
            <a:r>
              <a:rPr lang="en-US" sz="1800" dirty="0"/>
              <a:t> cu impact </a:t>
            </a:r>
            <a:r>
              <a:rPr lang="en-US" sz="1800" dirty="0" err="1"/>
              <a:t>semnificativ</a:t>
            </a:r>
            <a:r>
              <a:rPr lang="en-US" sz="1800" dirty="0"/>
              <a:t> in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priveste</a:t>
            </a:r>
            <a:r>
              <a:rPr lang="en-US" sz="1800" dirty="0"/>
              <a:t> </a:t>
            </a:r>
            <a:r>
              <a:rPr lang="en-US" sz="1800" dirty="0" err="1"/>
              <a:t>turismul</a:t>
            </a:r>
            <a:r>
              <a:rPr lang="en-US" sz="1800" dirty="0"/>
              <a:t> in </a:t>
            </a:r>
            <a:r>
              <a:rPr lang="en-US" sz="1800" dirty="0" err="1"/>
              <a:t>localitate</a:t>
            </a:r>
            <a:r>
              <a:rPr lang="en-US" sz="1800" dirty="0"/>
              <a:t> </a:t>
            </a:r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r>
              <a:rPr lang="en-US" sz="3000" dirty="0">
                <a:solidFill>
                  <a:srgbClr val="00B0F0"/>
                </a:solidFill>
              </a:rPr>
              <a:t> - </a:t>
            </a:r>
            <a:r>
              <a:rPr lang="en-US" sz="3000" dirty="0" err="1">
                <a:solidFill>
                  <a:srgbClr val="00B0F0"/>
                </a:solidFill>
              </a:rPr>
              <a:t>turism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8905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486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 err="1"/>
              <a:t>Consiliul</a:t>
            </a:r>
            <a:r>
              <a:rPr lang="en-US" sz="1800" dirty="0"/>
              <a:t> Local al </a:t>
            </a:r>
            <a:r>
              <a:rPr lang="en-US" sz="1800" dirty="0" err="1"/>
              <a:t>Orașului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are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subordine</a:t>
            </a:r>
            <a:r>
              <a:rPr lang="en-US" sz="1800" dirty="0"/>
              <a:t> </a:t>
            </a:r>
            <a:r>
              <a:rPr lang="en-US" sz="1800" dirty="0" err="1"/>
              <a:t>directă</a:t>
            </a:r>
            <a:r>
              <a:rPr lang="en-US" sz="1800" dirty="0"/>
              <a:t> </a:t>
            </a:r>
            <a:r>
              <a:rPr lang="en-US" sz="1800" b="1" dirty="0" err="1"/>
              <a:t>două</a:t>
            </a:r>
            <a:r>
              <a:rPr lang="en-US" sz="1800" b="1" dirty="0"/>
              <a:t> </a:t>
            </a:r>
            <a:r>
              <a:rPr lang="en-US" sz="1800" b="1" dirty="0" err="1"/>
              <a:t>societăți</a:t>
            </a:r>
            <a:r>
              <a:rPr lang="en-US" sz="1800" b="1" dirty="0"/>
              <a:t> </a:t>
            </a:r>
            <a:r>
              <a:rPr lang="en-US" sz="1800" b="1" dirty="0" err="1"/>
              <a:t>comerciale</a:t>
            </a:r>
            <a:r>
              <a:rPr lang="en-US" sz="1800" b="1" dirty="0"/>
              <a:t> </a:t>
            </a:r>
            <a:r>
              <a:rPr lang="en-US" sz="1800" b="1" dirty="0" err="1"/>
              <a:t>principale</a:t>
            </a:r>
            <a:r>
              <a:rPr lang="en-US" sz="1800" dirty="0"/>
              <a:t>, </a:t>
            </a:r>
            <a:r>
              <a:rPr lang="en-US" sz="1800" dirty="0" err="1"/>
              <a:t>înființate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gestiona</a:t>
            </a:r>
            <a:r>
              <a:rPr lang="en-US" sz="1800" dirty="0"/>
              <a:t> </a:t>
            </a:r>
            <a:r>
              <a:rPr lang="en-US" sz="1800" dirty="0" err="1"/>
              <a:t>serviciile</a:t>
            </a:r>
            <a:r>
              <a:rPr lang="en-US" sz="1800" dirty="0"/>
              <a:t> </a:t>
            </a:r>
            <a:r>
              <a:rPr lang="en-US" sz="1800" dirty="0" err="1"/>
              <a:t>publice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infrastructura</a:t>
            </a:r>
            <a:r>
              <a:rPr lang="en-US" sz="1800" dirty="0"/>
              <a:t> de </a:t>
            </a:r>
            <a:r>
              <a:rPr lang="en-US" sz="1800" dirty="0" err="1"/>
              <a:t>agrement</a:t>
            </a:r>
            <a:r>
              <a:rPr lang="en-US" sz="1800" dirty="0"/>
              <a:t> a </a:t>
            </a:r>
            <a:r>
              <a:rPr lang="en-US" sz="1800" dirty="0" err="1"/>
              <a:t>orașului</a:t>
            </a:r>
            <a:r>
              <a:rPr lang="en-US" sz="1800" dirty="0"/>
              <a:t>:</a:t>
            </a:r>
          </a:p>
          <a:p>
            <a:pPr marL="109728" indent="0">
              <a:buNone/>
            </a:pPr>
            <a:endParaRPr lang="en-US" sz="1800" dirty="0"/>
          </a:p>
          <a:p>
            <a:pPr lvl="0"/>
            <a:r>
              <a:rPr lang="en-US" sz="1800" b="1" dirty="0"/>
              <a:t>S.C. </a:t>
            </a:r>
            <a:r>
              <a:rPr lang="en-US" sz="1800" b="1" dirty="0" err="1"/>
              <a:t>Efo</a:t>
            </a:r>
            <a:r>
              <a:rPr lang="en-US" sz="1800" b="1" dirty="0"/>
              <a:t> Urban S.R.L.</a:t>
            </a:r>
            <a:r>
              <a:rPr lang="en-US" sz="1800" dirty="0"/>
              <a:t>: </a:t>
            </a:r>
            <a:r>
              <a:rPr lang="en-US" sz="1800" dirty="0" err="1"/>
              <a:t>Această</a:t>
            </a:r>
            <a:r>
              <a:rPr lang="en-US" sz="1800" dirty="0"/>
              <a:t> </a:t>
            </a:r>
            <a:r>
              <a:rPr lang="en-US" sz="1800" dirty="0" err="1"/>
              <a:t>societate</a:t>
            </a:r>
            <a:r>
              <a:rPr lang="en-US" sz="1800" dirty="0"/>
              <a:t> are </a:t>
            </a:r>
            <a:r>
              <a:rPr lang="en-US" sz="1800" dirty="0" err="1"/>
              <a:t>drept</a:t>
            </a:r>
            <a:r>
              <a:rPr lang="en-US" sz="1800" dirty="0"/>
              <a:t> </a:t>
            </a:r>
            <a:r>
              <a:rPr lang="en-US" sz="1800" dirty="0" err="1"/>
              <a:t>unic</a:t>
            </a:r>
            <a:r>
              <a:rPr lang="en-US" sz="1800" dirty="0"/>
              <a:t> </a:t>
            </a:r>
            <a:r>
              <a:rPr lang="en-US" sz="1800" dirty="0" err="1"/>
              <a:t>asociat</a:t>
            </a:r>
            <a:r>
              <a:rPr lang="en-US" sz="1800" dirty="0"/>
              <a:t> </a:t>
            </a:r>
            <a:r>
              <a:rPr lang="en-US" sz="1800" dirty="0" err="1"/>
              <a:t>Consiliul</a:t>
            </a:r>
            <a:r>
              <a:rPr lang="en-US" sz="1800" dirty="0"/>
              <a:t> Local. Este </a:t>
            </a:r>
            <a:r>
              <a:rPr lang="en-US" sz="1800" dirty="0" err="1"/>
              <a:t>responsabilă</a:t>
            </a:r>
            <a:r>
              <a:rPr lang="en-US" sz="1800" dirty="0"/>
              <a:t> cu </a:t>
            </a:r>
            <a:r>
              <a:rPr lang="en-US" sz="1800" dirty="0" err="1"/>
              <a:t>administrarea</a:t>
            </a:r>
            <a:r>
              <a:rPr lang="en-US" sz="1800" dirty="0"/>
              <a:t> </a:t>
            </a:r>
            <a:r>
              <a:rPr lang="en-US" sz="1800" dirty="0" err="1"/>
              <a:t>spațiilor</a:t>
            </a:r>
            <a:r>
              <a:rPr lang="en-US" sz="1800" dirty="0"/>
              <a:t> </a:t>
            </a:r>
            <a:r>
              <a:rPr lang="en-US" sz="1800" dirty="0" err="1"/>
              <a:t>verzi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a </a:t>
            </a:r>
            <a:r>
              <a:rPr lang="en-US" sz="1800" dirty="0" err="1"/>
              <a:t>infrastructurii</a:t>
            </a:r>
            <a:r>
              <a:rPr lang="en-US" sz="1800" dirty="0"/>
              <a:t> </a:t>
            </a:r>
            <a:r>
              <a:rPr lang="en-US" sz="1800" dirty="0" err="1"/>
              <a:t>rezultate</a:t>
            </a:r>
            <a:r>
              <a:rPr lang="en-US" sz="1800" dirty="0"/>
              <a:t> din </a:t>
            </a:r>
            <a:r>
              <a:rPr lang="en-US" sz="1800" dirty="0" err="1"/>
              <a:t>proiectele</a:t>
            </a:r>
            <a:r>
              <a:rPr lang="en-US" sz="1800" dirty="0"/>
              <a:t> de </a:t>
            </a:r>
            <a:r>
              <a:rPr lang="en-US" sz="1800" dirty="0" err="1"/>
              <a:t>regenerare</a:t>
            </a:r>
            <a:r>
              <a:rPr lang="en-US" sz="1800" dirty="0"/>
              <a:t> </a:t>
            </a:r>
            <a:r>
              <a:rPr lang="en-US" sz="1800" dirty="0" err="1"/>
              <a:t>urbană</a:t>
            </a:r>
            <a:r>
              <a:rPr lang="en-US" sz="1800" dirty="0"/>
              <a:t>. </a:t>
            </a:r>
            <a:r>
              <a:rPr lang="en-US" sz="1800" dirty="0" err="1"/>
              <a:t>Infiintata</a:t>
            </a:r>
            <a:r>
              <a:rPr lang="en-US" sz="1800" dirty="0"/>
              <a:t> in 2012</a:t>
            </a:r>
          </a:p>
          <a:p>
            <a:pPr marL="109728" lvl="0" indent="0">
              <a:buNone/>
            </a:pPr>
            <a:endParaRPr lang="en-US" sz="1800" dirty="0"/>
          </a:p>
          <a:p>
            <a:pPr lvl="0"/>
            <a:r>
              <a:rPr lang="en-US" sz="1800" b="1" dirty="0"/>
              <a:t>S.C. </a:t>
            </a:r>
            <a:r>
              <a:rPr lang="en-US" sz="1800" b="1" dirty="0" err="1"/>
              <a:t>Eforie</a:t>
            </a:r>
            <a:r>
              <a:rPr lang="en-US" sz="1800" b="1" dirty="0"/>
              <a:t> </a:t>
            </a:r>
            <a:r>
              <a:rPr lang="en-US" sz="1800" b="1" dirty="0" err="1"/>
              <a:t>Agrement</a:t>
            </a:r>
            <a:r>
              <a:rPr lang="en-US" sz="1800" b="1" dirty="0"/>
              <a:t> S.R.L.</a:t>
            </a:r>
            <a:r>
              <a:rPr lang="en-US" sz="1800" dirty="0"/>
              <a:t>: O </a:t>
            </a:r>
            <a:r>
              <a:rPr lang="en-US" sz="1800" dirty="0" err="1"/>
              <a:t>societate</a:t>
            </a:r>
            <a:r>
              <a:rPr lang="en-US" sz="1800" dirty="0"/>
              <a:t> </a:t>
            </a:r>
            <a:r>
              <a:rPr lang="en-US" sz="1800" dirty="0" err="1"/>
              <a:t>unde</a:t>
            </a:r>
            <a:r>
              <a:rPr lang="en-US" sz="1800" dirty="0"/>
              <a:t> UAT </a:t>
            </a:r>
            <a:r>
              <a:rPr lang="en-US" sz="1800" dirty="0" err="1"/>
              <a:t>Oraș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deține</a:t>
            </a:r>
            <a:r>
              <a:rPr lang="en-US" sz="1800" dirty="0"/>
              <a:t> 90% din </a:t>
            </a:r>
            <a:r>
              <a:rPr lang="en-US" sz="1800" dirty="0" err="1"/>
              <a:t>capitalul</a:t>
            </a:r>
            <a:r>
              <a:rPr lang="en-US" sz="1800" dirty="0"/>
              <a:t> social, </a:t>
            </a:r>
            <a:r>
              <a:rPr lang="en-US" sz="1800" dirty="0" err="1"/>
              <a:t>înființată</a:t>
            </a:r>
            <a:r>
              <a:rPr lang="en-US" sz="1800" dirty="0"/>
              <a:t> recent (2025)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gestiona</a:t>
            </a:r>
            <a:r>
              <a:rPr lang="en-US" sz="1800" dirty="0"/>
              <a:t> </a:t>
            </a:r>
            <a:r>
              <a:rPr lang="en-US" sz="1800" dirty="0" err="1"/>
              <a:t>activitățile</a:t>
            </a:r>
            <a:r>
              <a:rPr lang="en-US" sz="1800" dirty="0"/>
              <a:t> de </a:t>
            </a:r>
            <a:r>
              <a:rPr lang="en-US" sz="1800" dirty="0" err="1"/>
              <a:t>divertisment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agrement</a:t>
            </a:r>
            <a:r>
              <a:rPr lang="en-US" sz="1800" dirty="0"/>
              <a:t> din </a:t>
            </a:r>
            <a:r>
              <a:rPr lang="en-US" sz="1800" dirty="0" err="1"/>
              <a:t>stațiune</a:t>
            </a:r>
            <a:r>
              <a:rPr lang="en-US" sz="1800" dirty="0"/>
              <a:t>. </a:t>
            </a:r>
            <a:r>
              <a:rPr lang="en-US" sz="1800" dirty="0" err="1"/>
              <a:t>Societatatea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infiintata</a:t>
            </a:r>
            <a:r>
              <a:rPr lang="en-US" sz="1800" dirty="0"/>
              <a:t> cu </a:t>
            </a:r>
            <a:r>
              <a:rPr lang="en-US" sz="1800" dirty="0" err="1"/>
              <a:t>scopul</a:t>
            </a:r>
            <a:r>
              <a:rPr lang="en-US" sz="1800" dirty="0"/>
              <a:t> de a </a:t>
            </a:r>
            <a:r>
              <a:rPr lang="en-US" sz="1800" dirty="0" err="1"/>
              <a:t>intreprinde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promova</a:t>
            </a:r>
            <a:r>
              <a:rPr lang="en-US" sz="1800" dirty="0"/>
              <a:t> diverse </a:t>
            </a:r>
            <a:r>
              <a:rPr lang="en-US" sz="1800" dirty="0" err="1"/>
              <a:t>actiuni</a:t>
            </a:r>
            <a:r>
              <a:rPr lang="en-US" sz="1800" dirty="0"/>
              <a:t> cu </a:t>
            </a:r>
            <a:r>
              <a:rPr lang="en-US" sz="1800" dirty="0" err="1"/>
              <a:t>rolul</a:t>
            </a:r>
            <a:r>
              <a:rPr lang="en-US" sz="1800" dirty="0"/>
              <a:t> de a </a:t>
            </a:r>
            <a:r>
              <a:rPr lang="en-US" sz="1800" dirty="0" err="1"/>
              <a:t>maximiza</a:t>
            </a:r>
            <a:r>
              <a:rPr lang="en-US" sz="1800" dirty="0"/>
              <a:t> </a:t>
            </a:r>
            <a:r>
              <a:rPr lang="en-US" sz="1800" dirty="0" err="1"/>
              <a:t>turismul</a:t>
            </a:r>
            <a:r>
              <a:rPr lang="en-US" sz="1800" dirty="0"/>
              <a:t> in </a:t>
            </a:r>
            <a:r>
              <a:rPr lang="en-US" sz="1800" dirty="0" err="1"/>
              <a:t>localitate</a:t>
            </a:r>
            <a:endParaRPr lang="en-US" sz="1800" dirty="0"/>
          </a:p>
          <a:p>
            <a:pPr marL="109728" indent="0"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Economia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5531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r>
              <a:rPr lang="en-US" sz="1800" b="1" dirty="0" err="1"/>
              <a:t>Primarul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Primarul</a:t>
            </a:r>
            <a:r>
              <a:rPr lang="en-US" sz="1800" dirty="0"/>
              <a:t> </a:t>
            </a:r>
            <a:r>
              <a:rPr lang="en-US" sz="1800" dirty="0" err="1"/>
              <a:t>orasului</a:t>
            </a:r>
            <a:r>
              <a:rPr lang="en-US" sz="1800" dirty="0"/>
              <a:t> </a:t>
            </a:r>
            <a:r>
              <a:rPr lang="en-US" sz="1800" dirty="0" err="1"/>
              <a:t>Eforie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dl. Robert Serban-Nicolae. A </a:t>
            </a:r>
            <a:r>
              <a:rPr lang="en-US" sz="1800" dirty="0" err="1"/>
              <a:t>fost</a:t>
            </a:r>
            <a:r>
              <a:rPr lang="en-US" sz="1800" dirty="0"/>
              <a:t> ales </a:t>
            </a:r>
            <a:r>
              <a:rPr lang="en-US" sz="1800" dirty="0" err="1"/>
              <a:t>pentru</a:t>
            </a:r>
            <a:r>
              <a:rPr lang="en-US" sz="1800" dirty="0"/>
              <a:t> prima data in 2016, in </a:t>
            </a:r>
            <a:r>
              <a:rPr lang="en-US" sz="1800" dirty="0" err="1"/>
              <a:t>prezent</a:t>
            </a:r>
            <a:r>
              <a:rPr lang="en-US" sz="1800" dirty="0"/>
              <a:t> </a:t>
            </a:r>
            <a:r>
              <a:rPr lang="en-US" sz="1800" dirty="0" err="1"/>
              <a:t>fiind</a:t>
            </a:r>
            <a:r>
              <a:rPr lang="en-US" sz="1800" dirty="0"/>
              <a:t> la al 3-lea </a:t>
            </a:r>
            <a:r>
              <a:rPr lang="en-US" sz="1800" dirty="0" err="1"/>
              <a:t>mandat</a:t>
            </a:r>
            <a:r>
              <a:rPr lang="en-US" sz="1800" dirty="0"/>
              <a:t>. Anterior a </a:t>
            </a:r>
            <a:r>
              <a:rPr lang="en-US" sz="1800" dirty="0" err="1"/>
              <a:t>ocupat</a:t>
            </a:r>
            <a:r>
              <a:rPr lang="en-US" sz="1800" dirty="0"/>
              <a:t> un </a:t>
            </a:r>
            <a:r>
              <a:rPr lang="en-US" sz="1800" dirty="0" err="1"/>
              <a:t>mandat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ca vice-</a:t>
            </a:r>
            <a:r>
              <a:rPr lang="en-US" sz="1800" dirty="0" err="1"/>
              <a:t>primar</a:t>
            </a:r>
            <a:r>
              <a:rPr lang="en-US" sz="1800" dirty="0"/>
              <a:t>. Este de </a:t>
            </a:r>
            <a:r>
              <a:rPr lang="en-US" sz="1800" dirty="0" err="1"/>
              <a:t>profesie</a:t>
            </a:r>
            <a:r>
              <a:rPr lang="en-US" sz="1800" dirty="0"/>
              <a:t> economist, </a:t>
            </a:r>
            <a:r>
              <a:rPr lang="en-US" sz="1800" dirty="0" err="1"/>
              <a:t>dovedind</a:t>
            </a:r>
            <a:r>
              <a:rPr lang="en-US" sz="1800" dirty="0"/>
              <a:t> un bun spirit </a:t>
            </a:r>
            <a:r>
              <a:rPr lang="en-US" sz="1800" dirty="0" err="1"/>
              <a:t>organizatoric</a:t>
            </a:r>
            <a:r>
              <a:rPr lang="en-US" sz="1800" dirty="0"/>
              <a:t>.</a:t>
            </a:r>
          </a:p>
          <a:p>
            <a:r>
              <a:rPr lang="en-US" sz="1800" b="1" dirty="0" err="1"/>
              <a:t>Consiliul</a:t>
            </a:r>
            <a:r>
              <a:rPr lang="en-US" sz="1800" b="1" dirty="0"/>
              <a:t> local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Consiliul</a:t>
            </a:r>
            <a:r>
              <a:rPr lang="en-US" sz="1800" dirty="0"/>
              <a:t> local </a:t>
            </a:r>
            <a:r>
              <a:rPr lang="en-US" sz="1800" dirty="0" err="1"/>
              <a:t>este</a:t>
            </a:r>
            <a:r>
              <a:rPr lang="en-US" sz="1800" dirty="0"/>
              <a:t> format din 17 </a:t>
            </a:r>
            <a:r>
              <a:rPr lang="en-US" sz="1800" dirty="0" err="1"/>
              <a:t>membrii</a:t>
            </a:r>
            <a:r>
              <a:rPr lang="en-US" sz="1800" dirty="0"/>
              <a:t> din care: 9 </a:t>
            </a:r>
            <a:r>
              <a:rPr lang="en-US" sz="1800" dirty="0" err="1"/>
              <a:t>membri</a:t>
            </a:r>
            <a:r>
              <a:rPr lang="en-US" sz="1800" dirty="0"/>
              <a:t> PNL, 5 </a:t>
            </a:r>
            <a:r>
              <a:rPr lang="en-US" sz="1800" dirty="0" err="1"/>
              <a:t>membri</a:t>
            </a:r>
            <a:r>
              <a:rPr lang="en-US" sz="1800" dirty="0"/>
              <a:t> PSD, 2 </a:t>
            </a:r>
            <a:r>
              <a:rPr lang="en-US" sz="1800" dirty="0" err="1"/>
              <a:t>membri</a:t>
            </a:r>
            <a:r>
              <a:rPr lang="en-US" sz="1800" dirty="0"/>
              <a:t> AUR </a:t>
            </a:r>
            <a:r>
              <a:rPr lang="en-US" sz="1800" dirty="0" err="1"/>
              <a:t>si</a:t>
            </a:r>
            <a:r>
              <a:rPr lang="en-US" sz="1800" dirty="0"/>
              <a:t> 1 </a:t>
            </a:r>
            <a:r>
              <a:rPr lang="en-US" sz="1800" dirty="0" err="1"/>
              <a:t>membru</a:t>
            </a:r>
            <a:r>
              <a:rPr lang="en-US" sz="1800" dirty="0"/>
              <a:t> Aliana </a:t>
            </a:r>
            <a:r>
              <a:rPr lang="en-US" sz="1800" dirty="0" err="1"/>
              <a:t>Dreapta</a:t>
            </a:r>
            <a:r>
              <a:rPr lang="en-US" sz="1800" dirty="0"/>
              <a:t> Unita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/>
              <a:t>Primaria </a:t>
            </a:r>
            <a:r>
              <a:rPr lang="en-US" sz="1800" dirty="0" err="1"/>
              <a:t>Eforie</a:t>
            </a:r>
            <a:r>
              <a:rPr lang="en-US" sz="1800" dirty="0"/>
              <a:t> are in </a:t>
            </a:r>
            <a:r>
              <a:rPr lang="en-US" sz="1800" dirty="0" err="1"/>
              <a:t>prezent</a:t>
            </a:r>
            <a:r>
              <a:rPr lang="en-US" sz="1800" dirty="0"/>
              <a:t> 112 de </a:t>
            </a:r>
            <a:r>
              <a:rPr lang="en-US" sz="1800" dirty="0" err="1"/>
              <a:t>angati</a:t>
            </a:r>
            <a:r>
              <a:rPr lang="en-US" sz="1800" dirty="0"/>
              <a:t>, </a:t>
            </a:r>
            <a:r>
              <a:rPr lang="en-US" sz="1800" dirty="0" err="1"/>
              <a:t>inclusiv</a:t>
            </a:r>
            <a:r>
              <a:rPr lang="en-US" sz="1800" dirty="0"/>
              <a:t> </a:t>
            </a:r>
            <a:r>
              <a:rPr lang="en-US" sz="1800" dirty="0" err="1"/>
              <a:t>asistentii</a:t>
            </a:r>
            <a:r>
              <a:rPr lang="en-US" sz="1800" dirty="0"/>
              <a:t> </a:t>
            </a:r>
            <a:r>
              <a:rPr lang="en-US" sz="1800" dirty="0" err="1"/>
              <a:t>personali</a:t>
            </a:r>
            <a:r>
              <a:rPr lang="en-US" sz="1800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>
                <a:solidFill>
                  <a:srgbClr val="00B0F0"/>
                </a:solidFill>
              </a:rPr>
              <a:t>Conducerea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5632007E-18F4-83D3-E800-FC58798C2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953000"/>
          </a:xfrm>
        </p:spPr>
        <p:txBody>
          <a:bodyPr>
            <a:normAutofit/>
          </a:bodyPr>
          <a:lstStyle/>
          <a:p>
            <a:r>
              <a:rPr lang="en-US" altLang="en-US" sz="2000" b="1" dirty="0" err="1"/>
              <a:t>Amenajarea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Lacului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Belona</a:t>
            </a:r>
            <a:r>
              <a:rPr lang="en-US" altLang="en-US" sz="2000" b="1" dirty="0"/>
              <a:t>–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care </a:t>
            </a:r>
            <a:r>
              <a:rPr lang="en-US" altLang="en-US" sz="2000" dirty="0" err="1"/>
              <a:t>prevede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amenajarea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obiectivului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turistic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Lacul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Belona</a:t>
            </a:r>
            <a:r>
              <a:rPr lang="en-US" altLang="en-US" sz="2000" dirty="0"/>
              <a:t>; </a:t>
            </a:r>
            <a:r>
              <a:rPr lang="en-US" altLang="en-US" sz="2000" dirty="0" err="1"/>
              <a:t>valoarea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acestei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investitii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este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aprox</a:t>
            </a:r>
            <a:r>
              <a:rPr lang="en-US" altLang="en-US" sz="2000" dirty="0"/>
              <a:t>. 21 mil. Ron (4.5 mil. euro)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beneficiaza</a:t>
            </a:r>
            <a:r>
              <a:rPr lang="en-US" altLang="en-US" sz="2000" dirty="0"/>
              <a:t> de co-</a:t>
            </a:r>
            <a:r>
              <a:rPr lang="en-US" altLang="en-US" sz="2000" dirty="0" err="1"/>
              <a:t>finantare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europeneana</a:t>
            </a:r>
            <a:r>
              <a:rPr lang="en-US" altLang="en-US" sz="2000" dirty="0"/>
              <a:t>; </a:t>
            </a:r>
            <a:endParaRPr lang="en-US" altLang="en-US" sz="2000" b="1" dirty="0"/>
          </a:p>
          <a:p>
            <a:r>
              <a:rPr lang="en-US" altLang="en-US" sz="2000" b="1" dirty="0" err="1"/>
              <a:t>Reconversia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terenurilor</a:t>
            </a:r>
            <a:r>
              <a:rPr lang="en-US" altLang="en-US" sz="2000" b="1" dirty="0"/>
              <a:t> -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care </a:t>
            </a:r>
            <a:r>
              <a:rPr lang="en-US" altLang="en-US" sz="2000" dirty="0" err="1"/>
              <a:t>prevede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amenajarea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peste</a:t>
            </a:r>
            <a:r>
              <a:rPr lang="en-US" altLang="en-US" sz="2000" dirty="0"/>
              <a:t> 32 mii </a:t>
            </a:r>
            <a:r>
              <a:rPr lang="en-US" altLang="en-US" sz="2000" dirty="0" err="1"/>
              <a:t>mp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spatii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verzi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orasul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atat</a:t>
            </a:r>
            <a:r>
              <a:rPr lang="en-US" altLang="en-US" sz="2000" dirty="0"/>
              <a:t> Nord cat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Sud); </a:t>
            </a:r>
            <a:r>
              <a:rPr lang="en-US" altLang="en-US" sz="2000" dirty="0" err="1"/>
              <a:t>valoarea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acestei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investitii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este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aprox</a:t>
            </a:r>
            <a:r>
              <a:rPr lang="en-US" altLang="en-US" sz="2000" dirty="0"/>
              <a:t>. 4.9 mil. euro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beneficiaza</a:t>
            </a:r>
            <a:r>
              <a:rPr lang="en-US" altLang="en-US" sz="2000" dirty="0"/>
              <a:t> de co-</a:t>
            </a:r>
            <a:r>
              <a:rPr lang="en-US" altLang="en-US" sz="2000" dirty="0" err="1"/>
              <a:t>finantare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europeneana</a:t>
            </a:r>
            <a:r>
              <a:rPr lang="en-US" altLang="en-US" sz="2000" dirty="0"/>
              <a:t>; </a:t>
            </a:r>
          </a:p>
          <a:p>
            <a:r>
              <a:rPr lang="en-US" altLang="en-US" sz="2000" b="1" dirty="0" err="1"/>
              <a:t>Construire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gradinita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Eforie</a:t>
            </a:r>
            <a:r>
              <a:rPr lang="en-US" altLang="en-US" sz="2000" b="1" dirty="0"/>
              <a:t> Sud–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aprobat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cadrul</a:t>
            </a:r>
            <a:r>
              <a:rPr lang="en-US" altLang="en-US" sz="2000" dirty="0"/>
              <a:t> PNDL (</a:t>
            </a:r>
            <a:r>
              <a:rPr lang="en-US" altLang="en-US" sz="2000" dirty="0" err="1"/>
              <a:t>singurul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al </a:t>
            </a:r>
            <a:r>
              <a:rPr lang="en-US" altLang="en-US" sz="2000" dirty="0" err="1"/>
              <a:t>orasului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aprobat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cadrul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acestui</a:t>
            </a:r>
            <a:r>
              <a:rPr lang="en-US" altLang="en-US" sz="2000" dirty="0"/>
              <a:t> program de </a:t>
            </a:r>
            <a:r>
              <a:rPr lang="en-US" altLang="en-US" sz="2000" dirty="0" err="1"/>
              <a:t>investitii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guvernamental</a:t>
            </a:r>
            <a:r>
              <a:rPr lang="en-US" altLang="en-US" sz="2000" dirty="0"/>
              <a:t>) in </a:t>
            </a:r>
            <a:r>
              <a:rPr lang="en-US" altLang="en-US" sz="2000" dirty="0" err="1"/>
              <a:t>valoare</a:t>
            </a:r>
            <a:r>
              <a:rPr lang="en-US" altLang="en-US" sz="2000" dirty="0"/>
              <a:t> de 4.57 mil. </a:t>
            </a:r>
            <a:r>
              <a:rPr lang="en-US" altLang="en-US" sz="2000" dirty="0" err="1"/>
              <a:t>ron</a:t>
            </a:r>
            <a:endParaRPr lang="en-US" altLang="en-US" sz="2000" dirty="0"/>
          </a:p>
          <a:p>
            <a:r>
              <a:rPr lang="en-US" altLang="en-US" sz="2000" b="1" dirty="0" err="1"/>
              <a:t>Reabilitare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si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modernizare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infrastructura</a:t>
            </a:r>
            <a:r>
              <a:rPr lang="en-US" altLang="en-US" sz="2000" b="1" dirty="0"/>
              <a:t> de </a:t>
            </a:r>
            <a:r>
              <a:rPr lang="en-US" altLang="en-US" sz="2000" b="1" dirty="0" err="1"/>
              <a:t>utilitate</a:t>
            </a:r>
            <a:r>
              <a:rPr lang="en-US" altLang="en-US" sz="2000" b="1" dirty="0"/>
              <a:t> publica </a:t>
            </a:r>
            <a:r>
              <a:rPr lang="en-US" altLang="en-US" sz="2000" b="1" dirty="0" err="1"/>
              <a:t>pentru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valorificarea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atractiilor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turistice</a:t>
            </a:r>
            <a:r>
              <a:rPr lang="en-US" altLang="en-US" sz="2000" b="1" dirty="0"/>
              <a:t> in </a:t>
            </a:r>
            <a:r>
              <a:rPr lang="en-US" altLang="en-US" sz="2000" b="1" dirty="0" err="1"/>
              <a:t>orasul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Eforie</a:t>
            </a:r>
            <a:r>
              <a:rPr lang="en-US" altLang="en-US" sz="2000" b="1" dirty="0"/>
              <a:t> </a:t>
            </a:r>
            <a:r>
              <a:rPr lang="en-US" altLang="en-US" sz="2000" dirty="0"/>
              <a:t>– program in </a:t>
            </a:r>
            <a:r>
              <a:rPr lang="en-US" altLang="en-US" sz="2000" dirty="0" err="1"/>
              <a:t>cadrul</a:t>
            </a:r>
            <a:r>
              <a:rPr lang="en-US" altLang="en-US" sz="2000" dirty="0"/>
              <a:t> POR </a:t>
            </a:r>
            <a:r>
              <a:rPr lang="en-US" altLang="en-US" sz="2000" dirty="0" err="1"/>
              <a:t>masura</a:t>
            </a:r>
            <a:r>
              <a:rPr lang="en-US" altLang="en-US" sz="2000" dirty="0"/>
              <a:t> 7.1 in </a:t>
            </a:r>
            <a:r>
              <a:rPr lang="en-US" altLang="en-US" sz="2000" dirty="0" err="1"/>
              <a:t>valoare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aprox</a:t>
            </a:r>
            <a:r>
              <a:rPr lang="en-US" altLang="en-US" sz="2000" dirty="0"/>
              <a:t>. 5 mil. euro, </a:t>
            </a:r>
            <a:r>
              <a:rPr lang="en-US" altLang="en-US" sz="2000" dirty="0" err="1"/>
              <a:t>prin</a:t>
            </a:r>
            <a:r>
              <a:rPr lang="en-US" altLang="en-US" sz="2000" dirty="0"/>
              <a:t> care se are in </a:t>
            </a:r>
            <a:r>
              <a:rPr lang="en-US" altLang="en-US" sz="2000" dirty="0" err="1"/>
              <a:t>vedere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reamenajarea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modernizarea</a:t>
            </a:r>
            <a:endParaRPr lang="en-US" alt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864148-0224-19F0-B77B-704247231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proiecte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principale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2D518-5780-BF23-10DD-D5509FB3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E2BCF39-D852-446F-8A74-3C6A478F098F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id="{98770DDB-8F25-47B7-32F4-55AE6FF26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257800"/>
          </a:xfrm>
        </p:spPr>
        <p:txBody>
          <a:bodyPr>
            <a:normAutofit/>
          </a:bodyPr>
          <a:lstStyle/>
          <a:p>
            <a:r>
              <a:rPr lang="en-US" altLang="en-US" sz="1900" dirty="0" err="1"/>
              <a:t>Bulevardului</a:t>
            </a:r>
            <a:r>
              <a:rPr lang="en-US" altLang="en-US" sz="1900" dirty="0"/>
              <a:t> Tudor Vladimirescu </a:t>
            </a:r>
            <a:r>
              <a:rPr lang="en-US" altLang="en-US" sz="1900" dirty="0" err="1"/>
              <a:t>si</a:t>
            </a:r>
            <a:r>
              <a:rPr lang="en-US" altLang="en-US" sz="1900" dirty="0"/>
              <a:t> </a:t>
            </a:r>
            <a:r>
              <a:rPr lang="en-US" altLang="en-US" sz="1900" dirty="0" err="1"/>
              <a:t>strada</a:t>
            </a:r>
            <a:r>
              <a:rPr lang="en-US" altLang="en-US" sz="1900" dirty="0"/>
              <a:t> Marii; </a:t>
            </a:r>
          </a:p>
          <a:p>
            <a:r>
              <a:rPr lang="en-US" altLang="en-US" sz="1900" b="1" dirty="0" err="1"/>
              <a:t>Modernizare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si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reabilitare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infrastructuri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conexe</a:t>
            </a:r>
            <a:r>
              <a:rPr lang="en-US" altLang="en-US" sz="1900" b="1" dirty="0"/>
              <a:t> de </a:t>
            </a:r>
            <a:r>
              <a:rPr lang="en-US" altLang="en-US" sz="1900" b="1" dirty="0" err="1"/>
              <a:t>utilitate</a:t>
            </a:r>
            <a:r>
              <a:rPr lang="en-US" altLang="en-US" sz="1900" b="1" dirty="0"/>
              <a:t> publica in </a:t>
            </a:r>
            <a:r>
              <a:rPr lang="en-US" altLang="en-US" sz="1900" b="1" dirty="0" err="1"/>
              <a:t>scopul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cresterii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competitivitatii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destinatiilor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turistice</a:t>
            </a:r>
            <a:r>
              <a:rPr lang="en-US" altLang="en-US" sz="1900" b="1" dirty="0"/>
              <a:t> in </a:t>
            </a:r>
            <a:r>
              <a:rPr lang="en-US" altLang="en-US" sz="1900" b="1" dirty="0" err="1"/>
              <a:t>orasul</a:t>
            </a:r>
            <a:r>
              <a:rPr lang="en-US" altLang="en-US" sz="1900" b="1" dirty="0"/>
              <a:t> </a:t>
            </a:r>
            <a:r>
              <a:rPr lang="en-US" altLang="en-US" sz="1900" b="1" dirty="0" err="1"/>
              <a:t>Eforie</a:t>
            </a:r>
            <a:r>
              <a:rPr lang="en-US" altLang="en-US" sz="1900" dirty="0"/>
              <a:t> – </a:t>
            </a:r>
            <a:r>
              <a:rPr lang="en-US" altLang="en-US" sz="1900" dirty="0" err="1"/>
              <a:t>proiect</a:t>
            </a:r>
            <a:r>
              <a:rPr lang="en-US" altLang="en-US" sz="1900" dirty="0"/>
              <a:t> </a:t>
            </a:r>
            <a:r>
              <a:rPr lang="en-US" altLang="en-US" sz="1900" dirty="0" err="1"/>
              <a:t>prin</a:t>
            </a:r>
            <a:r>
              <a:rPr lang="en-US" altLang="en-US" sz="1900" dirty="0"/>
              <a:t> care se are in </a:t>
            </a:r>
            <a:r>
              <a:rPr lang="en-US" altLang="en-US" sz="1900" dirty="0" err="1"/>
              <a:t>vedere</a:t>
            </a:r>
            <a:r>
              <a:rPr lang="en-US" altLang="en-US" sz="1900" dirty="0"/>
              <a:t> </a:t>
            </a:r>
            <a:r>
              <a:rPr lang="en-US" altLang="en-US" sz="1900" dirty="0" err="1"/>
              <a:t>modernizarea</a:t>
            </a:r>
            <a:r>
              <a:rPr lang="en-US" altLang="en-US" sz="1900" dirty="0"/>
              <a:t> </a:t>
            </a:r>
            <a:r>
              <a:rPr lang="en-US" altLang="en-US" sz="1900" dirty="0" err="1"/>
              <a:t>falezei</a:t>
            </a:r>
            <a:r>
              <a:rPr lang="en-US" altLang="en-US" sz="1900" dirty="0"/>
              <a:t> din </a:t>
            </a:r>
            <a:r>
              <a:rPr lang="en-US" altLang="en-US" sz="1900" dirty="0" err="1"/>
              <a:t>Eforie</a:t>
            </a:r>
            <a:r>
              <a:rPr lang="en-US" altLang="en-US" sz="1900" dirty="0"/>
              <a:t> Sud. </a:t>
            </a:r>
            <a:r>
              <a:rPr lang="en-US" altLang="en-US" sz="1900" dirty="0" err="1"/>
              <a:t>Valoarea</a:t>
            </a:r>
            <a:r>
              <a:rPr lang="en-US" altLang="en-US" sz="1900" dirty="0"/>
              <a:t> </a:t>
            </a:r>
            <a:r>
              <a:rPr lang="en-US" altLang="en-US" sz="1900" dirty="0" err="1"/>
              <a:t>acestei</a:t>
            </a:r>
            <a:r>
              <a:rPr lang="en-US" altLang="en-US" sz="1900" dirty="0"/>
              <a:t> </a:t>
            </a:r>
            <a:r>
              <a:rPr lang="en-US" altLang="en-US" sz="1900" dirty="0" err="1"/>
              <a:t>investitii</a:t>
            </a:r>
            <a:r>
              <a:rPr lang="en-US" altLang="en-US" sz="1900" dirty="0"/>
              <a:t> </a:t>
            </a:r>
            <a:r>
              <a:rPr lang="en-US" altLang="en-US" sz="1900" dirty="0" err="1"/>
              <a:t>este</a:t>
            </a:r>
            <a:r>
              <a:rPr lang="en-US" altLang="en-US" sz="1900" dirty="0"/>
              <a:t> de </a:t>
            </a:r>
            <a:r>
              <a:rPr lang="en-US" altLang="en-US" sz="1900" dirty="0" err="1"/>
              <a:t>aprox</a:t>
            </a:r>
            <a:r>
              <a:rPr lang="en-US" altLang="en-US" sz="1900" dirty="0"/>
              <a:t>. 5 mil. euro </a:t>
            </a:r>
            <a:r>
              <a:rPr lang="en-US" altLang="en-US" sz="1900" dirty="0" err="1"/>
              <a:t>si</a:t>
            </a:r>
            <a:r>
              <a:rPr lang="en-US" altLang="en-US" sz="1900" dirty="0"/>
              <a:t> </a:t>
            </a:r>
            <a:r>
              <a:rPr lang="en-US" altLang="en-US" sz="1900" dirty="0" err="1"/>
              <a:t>beneficiaza</a:t>
            </a:r>
            <a:r>
              <a:rPr lang="en-US" altLang="en-US" sz="1900" dirty="0"/>
              <a:t> de co-</a:t>
            </a:r>
            <a:r>
              <a:rPr lang="en-US" altLang="en-US" sz="1900" dirty="0" err="1"/>
              <a:t>finantare</a:t>
            </a:r>
            <a:r>
              <a:rPr lang="en-US" altLang="en-US" sz="1900" dirty="0"/>
              <a:t> </a:t>
            </a:r>
            <a:r>
              <a:rPr lang="en-US" altLang="en-US" sz="1900" dirty="0" err="1"/>
              <a:t>europeneana</a:t>
            </a:r>
            <a:r>
              <a:rPr lang="en-US" altLang="en-US" sz="1900" dirty="0"/>
              <a:t>; </a:t>
            </a:r>
          </a:p>
          <a:p>
            <a:r>
              <a:rPr lang="en-US" altLang="en-US" sz="1900" dirty="0" err="1"/>
              <a:t>Modernizarea</a:t>
            </a:r>
            <a:r>
              <a:rPr lang="en-US" altLang="en-US" sz="1900" dirty="0"/>
              <a:t> </a:t>
            </a:r>
            <a:r>
              <a:rPr lang="en-US" altLang="en-US" sz="1900" dirty="0" err="1"/>
              <a:t>teatrelor</a:t>
            </a:r>
            <a:r>
              <a:rPr lang="en-US" altLang="en-US" sz="1900" dirty="0"/>
              <a:t> de </a:t>
            </a:r>
            <a:r>
              <a:rPr lang="en-US" altLang="en-US" sz="1900" dirty="0" err="1"/>
              <a:t>vara</a:t>
            </a:r>
            <a:r>
              <a:rPr lang="en-US" altLang="en-US" sz="1900" dirty="0"/>
              <a:t> </a:t>
            </a:r>
            <a:r>
              <a:rPr lang="en-US" altLang="en-US" sz="1900" dirty="0" err="1"/>
              <a:t>atat</a:t>
            </a:r>
            <a:r>
              <a:rPr lang="en-US" altLang="en-US" sz="1900" dirty="0"/>
              <a:t> din </a:t>
            </a:r>
            <a:r>
              <a:rPr lang="en-US" altLang="en-US" sz="1900" dirty="0" err="1"/>
              <a:t>Eforie</a:t>
            </a:r>
            <a:r>
              <a:rPr lang="en-US" altLang="en-US" sz="1900" dirty="0"/>
              <a:t> Sud cat </a:t>
            </a:r>
            <a:r>
              <a:rPr lang="en-US" altLang="en-US" sz="1900" dirty="0" err="1"/>
              <a:t>si</a:t>
            </a:r>
            <a:r>
              <a:rPr lang="en-US" altLang="en-US" sz="1900" dirty="0"/>
              <a:t> din </a:t>
            </a:r>
            <a:r>
              <a:rPr lang="en-US" altLang="en-US" sz="1900" dirty="0" err="1"/>
              <a:t>Eforie</a:t>
            </a:r>
            <a:r>
              <a:rPr lang="en-US" altLang="en-US" sz="1900" dirty="0"/>
              <a:t> Nord </a:t>
            </a:r>
          </a:p>
          <a:p>
            <a:r>
              <a:rPr lang="en-US" sz="1900" b="1" dirty="0"/>
              <a:t>Cel </a:t>
            </a:r>
            <a:r>
              <a:rPr lang="en-US" sz="1900" b="1" dirty="0" err="1"/>
              <a:t>mai</a:t>
            </a:r>
            <a:r>
              <a:rPr lang="en-US" sz="1900" b="1" dirty="0"/>
              <a:t> important </a:t>
            </a:r>
            <a:r>
              <a:rPr lang="en-US" sz="1900" b="1" dirty="0" err="1"/>
              <a:t>proiect</a:t>
            </a:r>
            <a:r>
              <a:rPr lang="en-US" sz="1900" b="1" dirty="0"/>
              <a:t> din </a:t>
            </a:r>
            <a:r>
              <a:rPr lang="en-US" sz="1900" b="1" dirty="0" err="1"/>
              <a:t>orasul</a:t>
            </a:r>
            <a:r>
              <a:rPr lang="en-US" sz="1900" b="1" dirty="0"/>
              <a:t> </a:t>
            </a:r>
            <a:r>
              <a:rPr lang="en-US" sz="1900" b="1" dirty="0" err="1"/>
              <a:t>Eforie</a:t>
            </a:r>
            <a:r>
              <a:rPr lang="en-US" sz="1900" b="1" dirty="0"/>
              <a:t> </a:t>
            </a:r>
            <a:r>
              <a:rPr lang="en-US" sz="1900" b="1" dirty="0" err="1"/>
              <a:t>este</a:t>
            </a:r>
            <a:r>
              <a:rPr lang="en-US" sz="1900" b="1" dirty="0"/>
              <a:t>  </a:t>
            </a:r>
            <a:r>
              <a:rPr lang="en-US" sz="1900" b="1" dirty="0" err="1"/>
              <a:t>insa</a:t>
            </a:r>
            <a:r>
              <a:rPr lang="en-US" sz="1900" b="1" dirty="0"/>
              <a:t> cel </a:t>
            </a:r>
            <a:r>
              <a:rPr lang="en-US" sz="1900" b="1" dirty="0" err="1"/>
              <a:t>implementat</a:t>
            </a:r>
            <a:r>
              <a:rPr lang="en-US" sz="1900" b="1" dirty="0"/>
              <a:t> de </a:t>
            </a:r>
            <a:r>
              <a:rPr lang="en-US" sz="1900" b="1" dirty="0" err="1"/>
              <a:t>Apele</a:t>
            </a:r>
            <a:r>
              <a:rPr lang="en-US" sz="1900" b="1" dirty="0"/>
              <a:t> Romane, </a:t>
            </a:r>
            <a:r>
              <a:rPr lang="en-US" sz="1900" b="1" dirty="0" err="1"/>
              <a:t>printre</a:t>
            </a:r>
            <a:r>
              <a:rPr lang="en-US" sz="1900" b="1" dirty="0"/>
              <a:t> </a:t>
            </a:r>
            <a:r>
              <a:rPr lang="en-US" sz="1900" b="1" dirty="0" err="1"/>
              <a:t>principalii</a:t>
            </a:r>
            <a:r>
              <a:rPr lang="en-US" sz="1900" b="1" dirty="0"/>
              <a:t> </a:t>
            </a:r>
            <a:r>
              <a:rPr lang="en-US" sz="1900" b="1" dirty="0" err="1"/>
              <a:t>beneficiarii</a:t>
            </a:r>
            <a:r>
              <a:rPr lang="en-US" sz="1900" b="1" dirty="0"/>
              <a:t> </a:t>
            </a:r>
            <a:r>
              <a:rPr lang="en-US" sz="1900" b="1" dirty="0" err="1"/>
              <a:t>fiind</a:t>
            </a:r>
            <a:r>
              <a:rPr lang="en-US" sz="1900" b="1" dirty="0"/>
              <a:t> </a:t>
            </a:r>
            <a:r>
              <a:rPr lang="en-US" sz="1900" b="1" dirty="0" err="1"/>
              <a:t>si</a:t>
            </a:r>
            <a:r>
              <a:rPr lang="en-US" sz="1900" b="1" dirty="0"/>
              <a:t> </a:t>
            </a:r>
            <a:r>
              <a:rPr lang="en-US" sz="1900" b="1" dirty="0" err="1"/>
              <a:t>orasul</a:t>
            </a:r>
            <a:r>
              <a:rPr lang="en-US" sz="1900" b="1" dirty="0"/>
              <a:t> </a:t>
            </a:r>
            <a:r>
              <a:rPr lang="en-US" sz="1900" b="1" dirty="0" err="1"/>
              <a:t>Eforie</a:t>
            </a:r>
            <a:r>
              <a:rPr lang="en-US" sz="1900" b="1" dirty="0"/>
              <a:t> </a:t>
            </a:r>
            <a:r>
              <a:rPr lang="en-US" sz="1900" b="1" i="1" dirty="0"/>
              <a:t>- </a:t>
            </a:r>
            <a:r>
              <a:rPr lang="ro-RO" sz="1900" i="1" dirty="0"/>
              <a:t>protecția și reabilitarea părții sudice a litoralului românesc al Mării Negre în zona Municipiului Constanta (Mamaia Sud, Tomis Nord, Tomis Centru si Tomis Sud) si Eforie Nord</a:t>
            </a:r>
            <a:r>
              <a:rPr lang="en-US" sz="1900" i="1" dirty="0"/>
              <a:t>. </a:t>
            </a:r>
            <a:r>
              <a:rPr lang="en-US" sz="1900" dirty="0" err="1"/>
              <a:t>Proiectul</a:t>
            </a:r>
            <a:r>
              <a:rPr lang="en-US" sz="1900" dirty="0"/>
              <a:t> total are o </a:t>
            </a:r>
            <a:r>
              <a:rPr lang="en-US" sz="1900" dirty="0" err="1"/>
              <a:t>valoare</a:t>
            </a:r>
            <a:r>
              <a:rPr lang="en-US" sz="1900" dirty="0"/>
              <a:t> de </a:t>
            </a:r>
            <a:r>
              <a:rPr lang="en-US" sz="1900" dirty="0" err="1"/>
              <a:t>aprox</a:t>
            </a:r>
            <a:r>
              <a:rPr lang="en-US" sz="1900" dirty="0"/>
              <a:t>. 170.45 mil. Euro, </a:t>
            </a:r>
            <a:r>
              <a:rPr lang="en-US" sz="1900" dirty="0" err="1"/>
              <a:t>beneficiind</a:t>
            </a:r>
            <a:r>
              <a:rPr lang="en-US" sz="1900" dirty="0"/>
              <a:t> de o </a:t>
            </a:r>
            <a:r>
              <a:rPr lang="en-US" sz="1900" dirty="0" err="1"/>
              <a:t>contributie</a:t>
            </a:r>
            <a:r>
              <a:rPr lang="en-US" sz="1900" dirty="0"/>
              <a:t> UE de 85.49%. Pana in </a:t>
            </a:r>
            <a:r>
              <a:rPr lang="en-US" sz="1900" dirty="0" err="1"/>
              <a:t>prezent</a:t>
            </a:r>
            <a:r>
              <a:rPr lang="en-US" sz="1900" dirty="0"/>
              <a:t> a </a:t>
            </a:r>
            <a:r>
              <a:rPr lang="en-US" sz="1900" dirty="0" err="1"/>
              <a:t>fost</a:t>
            </a:r>
            <a:r>
              <a:rPr lang="en-US" sz="1900" dirty="0"/>
              <a:t> re-</a:t>
            </a:r>
            <a:r>
              <a:rPr lang="en-US" sz="1900" dirty="0" err="1"/>
              <a:t>abilitata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extinsa</a:t>
            </a:r>
            <a:r>
              <a:rPr lang="en-US" sz="1900" dirty="0"/>
              <a:t> </a:t>
            </a:r>
            <a:r>
              <a:rPr lang="en-US" sz="1900" dirty="0" err="1"/>
              <a:t>plaja</a:t>
            </a:r>
            <a:r>
              <a:rPr lang="en-US" sz="1900" dirty="0"/>
              <a:t> din </a:t>
            </a:r>
            <a:r>
              <a:rPr lang="en-US" sz="1900" dirty="0" err="1"/>
              <a:t>Eforie</a:t>
            </a:r>
            <a:r>
              <a:rPr lang="en-US" sz="1900" dirty="0"/>
              <a:t> Nord </a:t>
            </a:r>
            <a:r>
              <a:rPr lang="en-US" sz="1900" dirty="0" err="1"/>
              <a:t>si</a:t>
            </a:r>
            <a:r>
              <a:rPr lang="en-US" sz="1900" dirty="0"/>
              <a:t> in curs de </a:t>
            </a:r>
            <a:r>
              <a:rPr lang="en-US" sz="1900" dirty="0" err="1"/>
              <a:t>finalizare</a:t>
            </a:r>
            <a:r>
              <a:rPr lang="en-US" sz="1900" dirty="0"/>
              <a:t> </a:t>
            </a:r>
            <a:r>
              <a:rPr lang="en-US" sz="1900" dirty="0" err="1"/>
              <a:t>lucrarile</a:t>
            </a:r>
            <a:r>
              <a:rPr lang="en-US" sz="1900" dirty="0"/>
              <a:t> de re-</a:t>
            </a:r>
            <a:r>
              <a:rPr lang="en-US" sz="1900" dirty="0" err="1"/>
              <a:t>amenajare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extindere</a:t>
            </a:r>
            <a:r>
              <a:rPr lang="en-US" sz="1900" dirty="0"/>
              <a:t> a </a:t>
            </a:r>
            <a:r>
              <a:rPr lang="en-US" sz="1900" dirty="0" err="1"/>
              <a:t>plajei</a:t>
            </a:r>
            <a:r>
              <a:rPr lang="en-US" sz="1900" dirty="0"/>
              <a:t> din </a:t>
            </a:r>
            <a:r>
              <a:rPr lang="en-US" sz="1900" dirty="0" err="1"/>
              <a:t>Eforie</a:t>
            </a:r>
            <a:r>
              <a:rPr lang="en-US" sz="1900" dirty="0"/>
              <a:t> Sud</a:t>
            </a:r>
            <a:endParaRPr lang="en-US" altLang="en-US" sz="1900" dirty="0"/>
          </a:p>
          <a:p>
            <a:endParaRPr lang="en-US" altLang="en-US" sz="2000" b="1" dirty="0"/>
          </a:p>
          <a:p>
            <a:endParaRPr lang="en-US" alt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1C054D-A971-AA17-F2BE-66D9BB99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proiecte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principale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18A87-07C7-D6F7-AF92-0293684D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F49653-B940-48E4-AB5D-BDAC980E9610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>
            <a:extLst>
              <a:ext uri="{FF2B5EF4-FFF2-40B4-BE49-F238E27FC236}">
                <a16:creationId xmlns:a16="http://schemas.microsoft.com/office/drawing/2014/main" id="{A7ABD73B-3EF1-5C9C-E232-8F070104E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en-US" sz="2000" b="1" dirty="0"/>
              <a:t>Parc </a:t>
            </a:r>
            <a:r>
              <a:rPr lang="en-US" altLang="en-US" sz="2000" b="1" dirty="0" err="1"/>
              <a:t>recreere</a:t>
            </a:r>
            <a:r>
              <a:rPr lang="en-US" altLang="en-US" sz="2000" b="1" dirty="0"/>
              <a:t> in </a:t>
            </a:r>
            <a:r>
              <a:rPr lang="en-US" altLang="en-US" sz="2000" b="1" dirty="0" err="1"/>
              <a:t>orasul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Eforie</a:t>
            </a:r>
            <a:r>
              <a:rPr lang="en-US" altLang="en-US" sz="2000" b="1" dirty="0"/>
              <a:t> –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prin</a:t>
            </a:r>
            <a:r>
              <a:rPr lang="en-US" altLang="en-US" sz="2000" dirty="0"/>
              <a:t> care s-au </a:t>
            </a:r>
            <a:r>
              <a:rPr lang="en-US" altLang="en-US" sz="2000" dirty="0" err="1"/>
              <a:t>amenajat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modernizat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principalele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spatii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verzi</a:t>
            </a:r>
            <a:r>
              <a:rPr lang="en-US" altLang="en-US" sz="2000" dirty="0"/>
              <a:t> din </a:t>
            </a:r>
            <a:r>
              <a:rPr lang="en-US" altLang="en-US" sz="2000" dirty="0" err="1"/>
              <a:t>oras</a:t>
            </a:r>
            <a:r>
              <a:rPr lang="en-US" altLang="en-US" sz="2000" dirty="0"/>
              <a:t> (cu </a:t>
            </a:r>
            <a:r>
              <a:rPr lang="en-US" altLang="en-US" sz="2000" dirty="0" err="1"/>
              <a:t>precadere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principalul</a:t>
            </a:r>
            <a:r>
              <a:rPr lang="en-US" altLang="en-US" sz="2000" dirty="0"/>
              <a:t> parc de </a:t>
            </a:r>
            <a:r>
              <a:rPr lang="en-US" altLang="en-US" sz="2000" dirty="0" err="1"/>
              <a:t>agrement</a:t>
            </a:r>
            <a:r>
              <a:rPr lang="en-US" altLang="en-US" sz="2000" dirty="0"/>
              <a:t> al </a:t>
            </a:r>
            <a:r>
              <a:rPr lang="en-US" altLang="en-US" sz="2000" dirty="0" err="1"/>
              <a:t>orasului</a:t>
            </a:r>
            <a:r>
              <a:rPr lang="en-US" altLang="en-US" sz="2000" dirty="0"/>
              <a:t>); </a:t>
            </a:r>
            <a:endParaRPr lang="en-US" altLang="en-US" sz="2000" b="1" dirty="0"/>
          </a:p>
          <a:p>
            <a:r>
              <a:rPr lang="en-US" altLang="en-US" sz="2000" b="1" dirty="0" err="1"/>
              <a:t>Promovarea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destinatiei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turistice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Eforie</a:t>
            </a:r>
            <a:r>
              <a:rPr lang="en-US" altLang="en-US" sz="2000" b="1" dirty="0"/>
              <a:t> -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valoare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aprox</a:t>
            </a:r>
            <a:r>
              <a:rPr lang="en-US" altLang="en-US" sz="2000" dirty="0"/>
              <a:t>. 1 mil. </a:t>
            </a:r>
            <a:r>
              <a:rPr lang="en-US" altLang="en-US" sz="2000" dirty="0" err="1"/>
              <a:t>ron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finalizat</a:t>
            </a:r>
            <a:r>
              <a:rPr lang="en-US" altLang="en-US" sz="2000" dirty="0"/>
              <a:t> in 2014 </a:t>
            </a:r>
            <a:r>
              <a:rPr lang="en-US" altLang="en-US" sz="2000" dirty="0" err="1"/>
              <a:t>prin</a:t>
            </a:r>
            <a:r>
              <a:rPr lang="en-US" altLang="en-US" sz="2000" dirty="0"/>
              <a:t> care s-a </a:t>
            </a:r>
            <a:r>
              <a:rPr lang="en-US" altLang="en-US" sz="2000" dirty="0" err="1"/>
              <a:t>promovat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turistic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orasul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, in </a:t>
            </a:r>
            <a:r>
              <a:rPr lang="en-US" altLang="en-US" sz="2000" dirty="0" err="1"/>
              <a:t>cadrul</a:t>
            </a:r>
            <a:r>
              <a:rPr lang="en-US" altLang="en-US" sz="2000" dirty="0"/>
              <a:t> POR 2007-2013</a:t>
            </a:r>
          </a:p>
          <a:p>
            <a:r>
              <a:rPr lang="en-US" altLang="en-US" sz="2000" b="1" dirty="0" err="1"/>
              <a:t>Introducerea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retelelor</a:t>
            </a:r>
            <a:r>
              <a:rPr lang="en-US" altLang="en-US" sz="2000" b="1" dirty="0"/>
              <a:t> de </a:t>
            </a:r>
            <a:r>
              <a:rPr lang="en-US" altLang="en-US" sz="2000" b="1" dirty="0" err="1"/>
              <a:t>gaz</a:t>
            </a:r>
            <a:r>
              <a:rPr lang="en-US" altLang="en-US" sz="2000" b="1" dirty="0"/>
              <a:t> in </a:t>
            </a:r>
            <a:r>
              <a:rPr lang="en-US" altLang="en-US" sz="2000" b="1" dirty="0" err="1"/>
              <a:t>orasul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Eforie</a:t>
            </a:r>
            <a:r>
              <a:rPr lang="en-US" altLang="en-US" sz="2000" b="1" dirty="0"/>
              <a:t> – </a:t>
            </a:r>
            <a:r>
              <a:rPr lang="en-US" altLang="en-US" sz="2000" dirty="0" err="1"/>
              <a:t>proiect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prin</a:t>
            </a:r>
            <a:r>
              <a:rPr lang="en-US" altLang="en-US" sz="2000" dirty="0"/>
              <a:t> care s-a </a:t>
            </a:r>
            <a:r>
              <a:rPr lang="en-US" altLang="en-US" sz="2000" dirty="0" err="1"/>
              <a:t>realizat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racordarea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orasului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(Sud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Nord) la </a:t>
            </a:r>
            <a:r>
              <a:rPr lang="en-US" altLang="en-US" sz="2000" dirty="0" err="1"/>
              <a:t>magistrala</a:t>
            </a:r>
            <a:r>
              <a:rPr lang="en-US" altLang="en-US" sz="2000" dirty="0"/>
              <a:t> de gaze de la Constanta (in </a:t>
            </a:r>
            <a:r>
              <a:rPr lang="en-US" altLang="en-US" sz="2000" dirty="0" err="1"/>
              <a:t>continuare</a:t>
            </a:r>
            <a:r>
              <a:rPr lang="en-US" altLang="en-US" sz="2000" dirty="0"/>
              <a:t> de la </a:t>
            </a:r>
            <a:r>
              <a:rPr lang="en-US" altLang="en-US" sz="2000" dirty="0" err="1"/>
              <a:t>Agigea</a:t>
            </a:r>
            <a:r>
              <a:rPr lang="en-US" altLang="en-US" sz="2000" dirty="0"/>
              <a:t>); </a:t>
            </a:r>
            <a:r>
              <a:rPr lang="en-US" altLang="en-US" sz="2000" dirty="0" err="1"/>
              <a:t>Lipsa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gazelor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constituit</a:t>
            </a:r>
            <a:r>
              <a:rPr lang="en-US" altLang="en-US" sz="2000" dirty="0"/>
              <a:t> o </a:t>
            </a:r>
            <a:r>
              <a:rPr lang="en-US" altLang="en-US" sz="2000" dirty="0" err="1"/>
              <a:t>problema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mai</a:t>
            </a:r>
            <a:r>
              <a:rPr lang="en-US" altLang="en-US" sz="2000" dirty="0"/>
              <a:t> ales </a:t>
            </a:r>
            <a:r>
              <a:rPr lang="en-US" altLang="en-US" sz="2000" dirty="0" err="1"/>
              <a:t>pentru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cetatenii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orasului</a:t>
            </a:r>
            <a:r>
              <a:rPr lang="en-US" altLang="en-US" sz="2000" dirty="0"/>
              <a:t>, in </a:t>
            </a:r>
            <a:r>
              <a:rPr lang="en-US" altLang="en-US" sz="2000" dirty="0" err="1"/>
              <a:t>contextul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debransarii</a:t>
            </a:r>
            <a:r>
              <a:rPr lang="en-US" altLang="en-US" sz="2000" dirty="0"/>
              <a:t>/</a:t>
            </a:r>
            <a:r>
              <a:rPr lang="en-US" altLang="en-US" sz="2000" dirty="0" err="1"/>
              <a:t>inchiderii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centralelor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termoficare</a:t>
            </a:r>
            <a:r>
              <a:rPr lang="en-US" altLang="en-US" sz="2000" dirty="0"/>
              <a:t>; </a:t>
            </a:r>
            <a:endParaRPr lang="en-US" altLang="en-US" sz="20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00A3DC-268B-7C63-7735-E0ACF4E3C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proiecte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principale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6AA22-7E12-84B2-827E-20EF708BD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CE77028-9C07-4A32-BE55-4D1EFC48B273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029200"/>
          </a:xfrm>
        </p:spPr>
        <p:txBody>
          <a:bodyPr>
            <a:normAutofit/>
          </a:bodyPr>
          <a:lstStyle/>
          <a:p>
            <a:r>
              <a:rPr lang="it-IT" sz="1900" dirty="0"/>
              <a:t>Eforie - </a:t>
            </a:r>
            <a:r>
              <a:rPr lang="en-US" sz="1900" dirty="0"/>
              <a:t>anterior </a:t>
            </a:r>
            <a:r>
              <a:rPr lang="en-US" sz="1900" dirty="0" err="1"/>
              <a:t>numit</a:t>
            </a:r>
            <a:r>
              <a:rPr lang="en-US" sz="1900" dirty="0"/>
              <a:t> </a:t>
            </a:r>
            <a:r>
              <a:rPr lang="en-US" sz="1900" b="1" dirty="0"/>
              <a:t>Carmen Sylva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un </a:t>
            </a:r>
            <a:r>
              <a:rPr lang="en-US" sz="1900" dirty="0" err="1"/>
              <a:t>oras</a:t>
            </a:r>
            <a:r>
              <a:rPr lang="en-US" sz="1900" dirty="0"/>
              <a:t> in </a:t>
            </a:r>
            <a:r>
              <a:rPr lang="en-US" sz="1900" dirty="0" err="1"/>
              <a:t>judetul</a:t>
            </a:r>
            <a:r>
              <a:rPr lang="en-US" sz="1900" dirty="0"/>
              <a:t> Constanta format din </a:t>
            </a:r>
            <a:r>
              <a:rPr lang="en-US" sz="1900" dirty="0" err="1"/>
              <a:t>localitățile</a:t>
            </a:r>
            <a:r>
              <a:rPr lang="en-US" sz="1900" dirty="0"/>
              <a:t> </a:t>
            </a:r>
            <a:r>
              <a:rPr lang="en-US" sz="1900" dirty="0" err="1"/>
              <a:t>componente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Nord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Sud (</a:t>
            </a:r>
            <a:r>
              <a:rPr lang="en-US" sz="1900" dirty="0" err="1"/>
              <a:t>resedinta</a:t>
            </a:r>
            <a:r>
              <a:rPr lang="en-US" sz="1900" dirty="0"/>
              <a:t>). </a:t>
            </a:r>
            <a:r>
              <a:rPr lang="en-US" sz="1900" dirty="0" err="1"/>
              <a:t>Orașul</a:t>
            </a:r>
            <a:r>
              <a:rPr lang="en-US" sz="1900" dirty="0"/>
              <a:t> a </a:t>
            </a:r>
            <a:r>
              <a:rPr lang="en-US" sz="1900" dirty="0" err="1"/>
              <a:t>fost</a:t>
            </a:r>
            <a:r>
              <a:rPr lang="en-US" sz="1900" dirty="0"/>
              <a:t> </a:t>
            </a:r>
            <a:r>
              <a:rPr lang="en-US" sz="1900" dirty="0" err="1"/>
              <a:t>fondat</a:t>
            </a:r>
            <a:r>
              <a:rPr lang="en-US" sz="1900" dirty="0"/>
              <a:t> </a:t>
            </a:r>
            <a:r>
              <a:rPr lang="en-US" sz="1900" dirty="0" err="1"/>
              <a:t>în</a:t>
            </a:r>
            <a:r>
              <a:rPr lang="en-US" sz="1900" dirty="0"/>
              <a:t> 1966 </a:t>
            </a:r>
            <a:r>
              <a:rPr lang="en-US" sz="1900" dirty="0" err="1"/>
              <a:t>prin</a:t>
            </a:r>
            <a:r>
              <a:rPr lang="en-US" sz="1900" dirty="0"/>
              <a:t> </a:t>
            </a:r>
            <a:r>
              <a:rPr lang="en-US" sz="1900" dirty="0" err="1"/>
              <a:t>unificarea</a:t>
            </a:r>
            <a:r>
              <a:rPr lang="en-US" sz="1900" dirty="0"/>
              <a:t> </a:t>
            </a:r>
            <a:r>
              <a:rPr lang="en-US" sz="1900" dirty="0" err="1"/>
              <a:t>administrativă</a:t>
            </a:r>
            <a:r>
              <a:rPr lang="en-US" sz="1900" dirty="0"/>
              <a:t> a </a:t>
            </a:r>
            <a:r>
              <a:rPr lang="en-US" sz="1900" dirty="0" err="1"/>
              <a:t>actualelor</a:t>
            </a:r>
            <a:r>
              <a:rPr lang="en-US" sz="1900" dirty="0"/>
              <a:t> </a:t>
            </a:r>
            <a:r>
              <a:rPr lang="en-US" sz="1900" dirty="0" err="1"/>
              <a:t>localități</a:t>
            </a:r>
            <a:r>
              <a:rPr lang="en-US" sz="1900" dirty="0"/>
              <a:t> </a:t>
            </a:r>
            <a:r>
              <a:rPr lang="en-US" sz="1900" dirty="0" err="1"/>
              <a:t>componente</a:t>
            </a:r>
            <a:r>
              <a:rPr lang="en-US" sz="1900" dirty="0"/>
              <a:t>.</a:t>
            </a:r>
          </a:p>
          <a:p>
            <a:r>
              <a:rPr lang="en-US" sz="1900" dirty="0" err="1"/>
              <a:t>În</a:t>
            </a:r>
            <a:r>
              <a:rPr lang="en-US" sz="1900" dirty="0"/>
              <a:t> 1928, </a:t>
            </a:r>
            <a:r>
              <a:rPr lang="en-US" sz="1900" dirty="0" err="1"/>
              <a:t>Băile</a:t>
            </a:r>
            <a:r>
              <a:rPr lang="en-US" sz="1900" dirty="0"/>
              <a:t> </a:t>
            </a:r>
            <a:r>
              <a:rPr lang="en-US" sz="1900" dirty="0" err="1"/>
              <a:t>Movilă</a:t>
            </a:r>
            <a:r>
              <a:rPr lang="en-US" sz="1900" dirty="0"/>
              <a:t> au </a:t>
            </a:r>
            <a:r>
              <a:rPr lang="en-US" sz="1900" dirty="0" err="1"/>
              <a:t>fost</a:t>
            </a:r>
            <a:r>
              <a:rPr lang="en-US" sz="1900" dirty="0"/>
              <a:t> </a:t>
            </a:r>
            <a:r>
              <a:rPr lang="en-US" sz="1900" dirty="0" err="1"/>
              <a:t>redenumite</a:t>
            </a:r>
            <a:r>
              <a:rPr lang="en-US" sz="1900" dirty="0"/>
              <a:t> </a:t>
            </a:r>
            <a:r>
              <a:rPr lang="en-US" sz="1900" b="1" dirty="0"/>
              <a:t>Carmen Sylva</a:t>
            </a:r>
            <a:r>
              <a:rPr lang="en-US" sz="1900" dirty="0"/>
              <a:t>, </a:t>
            </a:r>
            <a:r>
              <a:rPr lang="en-US" sz="1900" dirty="0" err="1"/>
              <a:t>după</a:t>
            </a:r>
            <a:r>
              <a:rPr lang="en-US" sz="1900" dirty="0"/>
              <a:t> </a:t>
            </a:r>
            <a:r>
              <a:rPr lang="en-US" sz="1900" dirty="0" err="1"/>
              <a:t>pseudonimul</a:t>
            </a:r>
            <a:r>
              <a:rPr lang="en-US" sz="1900" dirty="0"/>
              <a:t> </a:t>
            </a:r>
            <a:r>
              <a:rPr lang="en-US" sz="1900" dirty="0" err="1"/>
              <a:t>Reginei</a:t>
            </a:r>
            <a:r>
              <a:rPr lang="en-US" sz="1900" dirty="0"/>
              <a:t> Elisabeta a </a:t>
            </a:r>
            <a:r>
              <a:rPr lang="en-US" sz="1900" dirty="0" err="1"/>
              <a:t>Romaniei</a:t>
            </a:r>
            <a:r>
              <a:rPr lang="en-US" sz="1900" dirty="0"/>
              <a:t>.</a:t>
            </a:r>
          </a:p>
          <a:p>
            <a:r>
              <a:rPr lang="en-US" sz="1900" dirty="0" err="1"/>
              <a:t>Orașul</a:t>
            </a:r>
            <a:r>
              <a:rPr lang="en-US" sz="1900" dirty="0"/>
              <a:t> Carmen Sylva </a:t>
            </a:r>
            <a:r>
              <a:rPr lang="en-US" sz="1900" dirty="0" err="1"/>
              <a:t>va</a:t>
            </a:r>
            <a:r>
              <a:rPr lang="en-US" sz="1900" dirty="0"/>
              <a:t> </a:t>
            </a:r>
            <a:r>
              <a:rPr lang="en-US" sz="1900" dirty="0" err="1"/>
              <a:t>deveni</a:t>
            </a:r>
            <a:r>
              <a:rPr lang="en-US" sz="1900" dirty="0"/>
              <a:t>, </a:t>
            </a:r>
            <a:r>
              <a:rPr lang="en-US" sz="1900" dirty="0" err="1"/>
              <a:t>în</a:t>
            </a:r>
            <a:r>
              <a:rPr lang="en-US" sz="1900" dirty="0"/>
              <a:t> special 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anii</a:t>
            </a:r>
            <a:r>
              <a:rPr lang="en-US" sz="1900" dirty="0"/>
              <a:t> 1930, un </a:t>
            </a:r>
            <a:r>
              <a:rPr lang="en-US" sz="1900" dirty="0" err="1"/>
              <a:t>focar</a:t>
            </a:r>
            <a:r>
              <a:rPr lang="en-US" sz="1900" dirty="0"/>
              <a:t> al </a:t>
            </a:r>
            <a:r>
              <a:rPr lang="en-US" sz="1900" dirty="0" err="1"/>
              <a:t>Miscarii</a:t>
            </a:r>
            <a:r>
              <a:rPr lang="en-US" sz="1900" dirty="0"/>
              <a:t> </a:t>
            </a:r>
            <a:r>
              <a:rPr lang="en-US" sz="1900" dirty="0" err="1"/>
              <a:t>Legionare</a:t>
            </a:r>
            <a:r>
              <a:rPr lang="en-US" sz="1900" dirty="0"/>
              <a:t>. Corneliu </a:t>
            </a:r>
            <a:r>
              <a:rPr lang="en-US" sz="1900" dirty="0" err="1"/>
              <a:t>Zelea</a:t>
            </a:r>
            <a:r>
              <a:rPr lang="en-US" sz="1900" dirty="0"/>
              <a:t> Codreanu </a:t>
            </a:r>
            <a:r>
              <a:rPr lang="en-US" sz="1900" dirty="0" err="1"/>
              <a:t>va</a:t>
            </a:r>
            <a:r>
              <a:rPr lang="en-US" sz="1900" dirty="0"/>
              <a:t> </a:t>
            </a:r>
            <a:r>
              <a:rPr lang="en-US" sz="1900" dirty="0" err="1"/>
              <a:t>alege</a:t>
            </a:r>
            <a:r>
              <a:rPr lang="en-US" sz="1900" dirty="0"/>
              <a:t> </a:t>
            </a:r>
            <a:r>
              <a:rPr lang="en-US" sz="1900" dirty="0" err="1"/>
              <a:t>această</a:t>
            </a:r>
            <a:r>
              <a:rPr lang="en-US" sz="1900" dirty="0"/>
              <a:t> </a:t>
            </a:r>
            <a:r>
              <a:rPr lang="en-US" sz="1900" dirty="0" err="1"/>
              <a:t>zonă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tabara</a:t>
            </a:r>
            <a:r>
              <a:rPr lang="en-US" sz="1900" dirty="0"/>
              <a:t> </a:t>
            </a:r>
            <a:r>
              <a:rPr lang="en-US" sz="1900" dirty="0" err="1"/>
              <a:t>sa</a:t>
            </a:r>
            <a:r>
              <a:rPr lang="en-US" sz="1900" dirty="0"/>
              <a:t> </a:t>
            </a:r>
            <a:r>
              <a:rPr lang="en-US" sz="1900" dirty="0" err="1"/>
              <a:t>anuală</a:t>
            </a:r>
            <a:r>
              <a:rPr lang="en-US" sz="1900" dirty="0"/>
              <a:t>, </a:t>
            </a:r>
            <a:r>
              <a:rPr lang="en-US" sz="1900" dirty="0" err="1"/>
              <a:t>unde</a:t>
            </a:r>
            <a:r>
              <a:rPr lang="en-US" sz="1900" dirty="0"/>
              <a:t> </a:t>
            </a:r>
            <a:r>
              <a:rPr lang="en-US" sz="1900" dirty="0" err="1"/>
              <a:t>adesea</a:t>
            </a:r>
            <a:r>
              <a:rPr lang="en-US" sz="1900" dirty="0"/>
              <a:t> se </a:t>
            </a:r>
            <a:r>
              <a:rPr lang="en-US" sz="1900" dirty="0" err="1"/>
              <a:t>restrăgea</a:t>
            </a:r>
            <a:r>
              <a:rPr lang="en-US" sz="1900" dirty="0"/>
              <a:t> </a:t>
            </a:r>
            <a:r>
              <a:rPr lang="en-US" sz="1900" dirty="0" err="1"/>
              <a:t>alături</a:t>
            </a:r>
            <a:r>
              <a:rPr lang="en-US" sz="1900" dirty="0"/>
              <a:t> de </a:t>
            </a:r>
            <a:r>
              <a:rPr lang="en-US" sz="1900" dirty="0" err="1"/>
              <a:t>membrii</a:t>
            </a:r>
            <a:r>
              <a:rPr lang="en-US" sz="1900" dirty="0"/>
              <a:t> </a:t>
            </a:r>
            <a:r>
              <a:rPr lang="en-US" sz="1900" dirty="0" err="1"/>
              <a:t>apropiați</a:t>
            </a:r>
            <a:r>
              <a:rPr lang="en-US" sz="1900" dirty="0"/>
              <a:t> ai </a:t>
            </a:r>
            <a:r>
              <a:rPr lang="en-US" sz="1900" dirty="0" err="1"/>
              <a:t>mișcării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de </a:t>
            </a:r>
            <a:r>
              <a:rPr lang="en-US" sz="1900" dirty="0" err="1"/>
              <a:t>numere</a:t>
            </a:r>
            <a:r>
              <a:rPr lang="en-US" sz="1900" dirty="0"/>
              <a:t> </a:t>
            </a:r>
            <a:r>
              <a:rPr lang="en-US" sz="1900" dirty="0" err="1"/>
              <a:t>mici</a:t>
            </a:r>
            <a:r>
              <a:rPr lang="en-US" sz="1900" dirty="0"/>
              <a:t> de </a:t>
            </a:r>
            <a:r>
              <a:rPr lang="en-US" sz="1900" dirty="0" err="1"/>
              <a:t>legionari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a-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/>
              <a:t>exprima</a:t>
            </a:r>
            <a:r>
              <a:rPr lang="en-US" sz="1900" dirty="0"/>
              <a:t> </a:t>
            </a:r>
            <a:r>
              <a:rPr lang="en-US" sz="1900" dirty="0" err="1"/>
              <a:t>pozițiile</a:t>
            </a:r>
            <a:r>
              <a:rPr lang="en-US" sz="1900" dirty="0"/>
              <a:t> </a:t>
            </a:r>
            <a:r>
              <a:rPr lang="en-US" sz="1900" dirty="0" err="1"/>
              <a:t>ideologice</a:t>
            </a:r>
            <a:r>
              <a:rPr lang="en-US" sz="1900" dirty="0"/>
              <a:t> </a:t>
            </a:r>
            <a:r>
              <a:rPr lang="en-US" sz="1900" dirty="0" err="1"/>
              <a:t>în</a:t>
            </a:r>
            <a:r>
              <a:rPr lang="en-US" sz="1900" dirty="0"/>
              <a:t> </a:t>
            </a:r>
            <a:r>
              <a:rPr lang="en-US" sz="1900" dirty="0" err="1"/>
              <a:t>fața</a:t>
            </a:r>
            <a:r>
              <a:rPr lang="en-US" sz="1900" dirty="0"/>
              <a:t> </a:t>
            </a:r>
            <a:r>
              <a:rPr lang="en-US" sz="1900" dirty="0" err="1"/>
              <a:t>adepților</a:t>
            </a:r>
            <a:r>
              <a:rPr lang="en-US" sz="1900" dirty="0"/>
              <a:t> </a:t>
            </a:r>
            <a:r>
              <a:rPr lang="en-US" sz="1900" dirty="0" err="1"/>
              <a:t>credincioși</a:t>
            </a:r>
            <a:r>
              <a:rPr lang="en-US" sz="1900" dirty="0"/>
              <a:t>. </a:t>
            </a:r>
            <a:r>
              <a:rPr lang="en-US" sz="1900" dirty="0" err="1"/>
              <a:t>Tabăra</a:t>
            </a:r>
            <a:r>
              <a:rPr lang="en-US" sz="1900" dirty="0"/>
              <a:t> de la Carmen Sylva a </a:t>
            </a:r>
            <a:r>
              <a:rPr lang="en-US" sz="1900" dirty="0" err="1"/>
              <a:t>fost</a:t>
            </a:r>
            <a:r>
              <a:rPr lang="en-US" sz="1900" dirty="0"/>
              <a:t> de mare </a:t>
            </a:r>
            <a:r>
              <a:rPr lang="en-US" sz="1900" dirty="0" err="1"/>
              <a:t>importanță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</a:t>
            </a:r>
            <a:r>
              <a:rPr lang="en-US" sz="1900" dirty="0" err="1"/>
              <a:t>istoria</a:t>
            </a:r>
            <a:r>
              <a:rPr lang="en-US" sz="1900" dirty="0"/>
              <a:t> </a:t>
            </a:r>
            <a:r>
              <a:rPr lang="en-US" sz="1900" dirty="0" err="1"/>
              <a:t>legionarismului</a:t>
            </a:r>
            <a:endParaRPr lang="en-US" sz="1900" dirty="0"/>
          </a:p>
          <a:p>
            <a:r>
              <a:rPr lang="en-US" sz="1900" dirty="0" err="1"/>
              <a:t>Pentru</a:t>
            </a:r>
            <a:r>
              <a:rPr lang="en-US" sz="1900" dirty="0"/>
              <a:t> o </a:t>
            </a:r>
            <a:r>
              <a:rPr lang="en-US" sz="1900" dirty="0" err="1"/>
              <a:t>scurta</a:t>
            </a:r>
            <a:r>
              <a:rPr lang="en-US" sz="1900" dirty="0"/>
              <a:t> </a:t>
            </a:r>
            <a:r>
              <a:rPr lang="en-US" sz="1900" dirty="0" err="1"/>
              <a:t>perioada</a:t>
            </a:r>
            <a:r>
              <a:rPr lang="en-US" sz="1900" dirty="0"/>
              <a:t> de </a:t>
            </a:r>
            <a:r>
              <a:rPr lang="en-US" sz="1900" dirty="0" err="1"/>
              <a:t>timp</a:t>
            </a:r>
            <a:r>
              <a:rPr lang="en-US" sz="1900" dirty="0"/>
              <a:t> </a:t>
            </a:r>
            <a:r>
              <a:rPr lang="en-US" sz="1900" dirty="0" err="1"/>
              <a:t>orasul</a:t>
            </a:r>
            <a:r>
              <a:rPr lang="en-US" sz="1900" dirty="0"/>
              <a:t> s-a </a:t>
            </a:r>
            <a:r>
              <a:rPr lang="en-US" sz="1900" dirty="0" err="1"/>
              <a:t>numit</a:t>
            </a:r>
            <a:r>
              <a:rPr lang="en-US" sz="1900" dirty="0"/>
              <a:t> </a:t>
            </a:r>
            <a:r>
              <a:rPr lang="en-US" sz="1900" dirty="0" err="1"/>
              <a:t>Vasila</a:t>
            </a:r>
            <a:r>
              <a:rPr lang="en-US" sz="1900" dirty="0"/>
              <a:t> </a:t>
            </a:r>
            <a:r>
              <a:rPr lang="en-US" sz="1900" dirty="0" err="1"/>
              <a:t>Roaita</a:t>
            </a:r>
            <a:endParaRPr lang="en-US" sz="19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solidFill>
                  <a:srgbClr val="00B0F0"/>
                </a:solidFill>
              </a:rPr>
              <a:t>Eforie</a:t>
            </a:r>
            <a:r>
              <a:rPr lang="en-US" sz="3600" dirty="0">
                <a:solidFill>
                  <a:srgbClr val="00B0F0"/>
                </a:solidFill>
              </a:rPr>
              <a:t> (</a:t>
            </a:r>
            <a:r>
              <a:rPr lang="en-US" sz="3600" dirty="0" err="1">
                <a:solidFill>
                  <a:srgbClr val="00B0F0"/>
                </a:solidFill>
              </a:rPr>
              <a:t>istorie</a:t>
            </a:r>
            <a:r>
              <a:rPr lang="en-US" sz="3600" dirty="0">
                <a:solidFill>
                  <a:srgbClr val="00B0F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36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>
            <a:extLst>
              <a:ext uri="{FF2B5EF4-FFF2-40B4-BE49-F238E27FC236}">
                <a16:creationId xmlns:a16="http://schemas.microsoft.com/office/drawing/2014/main" id="{32BA39D7-C402-E034-22BC-0EE5FD98C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/>
              <a:t>Cai </a:t>
            </a:r>
            <a:r>
              <a:rPr lang="en-US" altLang="en-US" sz="2000" b="1" dirty="0" err="1"/>
              <a:t>rutiere</a:t>
            </a:r>
            <a:r>
              <a:rPr lang="en-US" altLang="en-US" sz="2000" b="1" dirty="0"/>
              <a:t> (72 km)</a:t>
            </a:r>
          </a:p>
          <a:p>
            <a:r>
              <a:rPr lang="en-US" altLang="en-US" sz="2000" dirty="0"/>
              <a:t>DN 39 (E87), </a:t>
            </a:r>
            <a:r>
              <a:rPr lang="en-US" altLang="en-US" sz="2000" dirty="0" err="1"/>
              <a:t>principale</a:t>
            </a:r>
            <a:r>
              <a:rPr lang="en-US" altLang="en-US" sz="2000" dirty="0"/>
              <a:t> cale </a:t>
            </a:r>
            <a:r>
              <a:rPr lang="en-US" altLang="en-US" sz="2000" dirty="0" err="1"/>
              <a:t>rutiere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drumul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european</a:t>
            </a:r>
            <a:r>
              <a:rPr lang="en-US" altLang="en-US" sz="2000" dirty="0"/>
              <a:t> E87) </a:t>
            </a:r>
            <a:r>
              <a:rPr lang="en-US" altLang="en-US" sz="2000" dirty="0" err="1"/>
              <a:t>ce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asigura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legatura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toate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statiunile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litoralului</a:t>
            </a:r>
            <a:r>
              <a:rPr lang="en-US" altLang="en-US" sz="2000" dirty="0"/>
              <a:t> Marii Negre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accesul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catre</a:t>
            </a:r>
            <a:r>
              <a:rPr lang="en-US" altLang="en-US" sz="2000" dirty="0"/>
              <a:t> Bulgaria</a:t>
            </a:r>
          </a:p>
          <a:p>
            <a:r>
              <a:rPr lang="ro-RO" altLang="en-US" sz="2000" dirty="0"/>
              <a:t>DJ 383 Eforie Nord – Techirghiol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asigura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legatura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cele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localitati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fiind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totodata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</a:t>
            </a:r>
            <a:r>
              <a:rPr lang="en-US" altLang="en-US" sz="2000" dirty="0"/>
              <a:t> o </a:t>
            </a:r>
            <a:r>
              <a:rPr lang="en-US" altLang="en-US" sz="2000" dirty="0" err="1"/>
              <a:t>alternativa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acces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catre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de la A2</a:t>
            </a:r>
          </a:p>
          <a:p>
            <a:r>
              <a:rPr lang="en-US" altLang="en-US" sz="2000" b="1" dirty="0"/>
              <a:t>Cai </a:t>
            </a:r>
            <a:r>
              <a:rPr lang="en-US" altLang="en-US" sz="2000" b="1" dirty="0" err="1"/>
              <a:t>feroviare</a:t>
            </a:r>
            <a:endParaRPr lang="en-US" alt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Calea </a:t>
            </a:r>
            <a:r>
              <a:rPr lang="en-US" altLang="en-US" sz="2000" dirty="0" err="1"/>
              <a:t>ferata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Constanţa</a:t>
            </a:r>
            <a:r>
              <a:rPr lang="en-US" altLang="en-US" sz="2000" dirty="0"/>
              <a:t>-Mangalia, pe </a:t>
            </a:r>
            <a:r>
              <a:rPr lang="en-US" altLang="en-US" sz="2000" dirty="0" err="1"/>
              <a:t>teritoriul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orasului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fiind</a:t>
            </a:r>
            <a:r>
              <a:rPr lang="en-US" altLang="en-US" sz="2000" dirty="0"/>
              <a:t> 12 km de cale </a:t>
            </a:r>
            <a:r>
              <a:rPr lang="en-US" altLang="en-US" sz="2000" dirty="0" err="1"/>
              <a:t>ferată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şi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gări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atât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în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Nord </a:t>
            </a:r>
            <a:r>
              <a:rPr lang="en-US" altLang="en-US" sz="2000" dirty="0" err="1"/>
              <a:t>cât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şi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Eforie</a:t>
            </a:r>
            <a:r>
              <a:rPr lang="en-US" altLang="en-US" sz="2000" dirty="0"/>
              <a:t> Sud.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 err="1"/>
              <a:t>Aeroportul</a:t>
            </a:r>
            <a:r>
              <a:rPr lang="en-US" altLang="en-US" sz="2000" dirty="0"/>
              <a:t> international Mihail </a:t>
            </a:r>
            <a:r>
              <a:rPr lang="en-US" altLang="en-US" sz="2000" dirty="0" err="1"/>
              <a:t>Kogalniceanu</a:t>
            </a:r>
            <a:r>
              <a:rPr lang="en-US" altLang="en-US" sz="2000" dirty="0"/>
              <a:t> se </a:t>
            </a:r>
            <a:r>
              <a:rPr lang="en-US" altLang="en-US" sz="2000" dirty="0" err="1"/>
              <a:t>afla</a:t>
            </a:r>
            <a:r>
              <a:rPr lang="en-US" altLang="en-US" sz="2000" dirty="0"/>
              <a:t> la </a:t>
            </a:r>
            <a:r>
              <a:rPr lang="en-US" altLang="en-US" sz="2000" dirty="0" err="1"/>
              <a:t>aprox</a:t>
            </a:r>
            <a:r>
              <a:rPr lang="en-US" altLang="en-US" sz="2000" dirty="0"/>
              <a:t>. 38 km de </a:t>
            </a:r>
            <a:r>
              <a:rPr lang="en-US" altLang="en-US" sz="2000" dirty="0" err="1"/>
              <a:t>localitate</a:t>
            </a:r>
            <a:endParaRPr lang="en-US" alt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B2AD59-E78F-2865-5493-464E7CD9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>
                <a:solidFill>
                  <a:srgbClr val="00B0F0"/>
                </a:solidFill>
              </a:rPr>
              <a:t>Orasul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Eforie</a:t>
            </a:r>
            <a:r>
              <a:rPr lang="en-US" sz="2800" dirty="0">
                <a:solidFill>
                  <a:srgbClr val="00B0F0"/>
                </a:solidFill>
              </a:rPr>
              <a:t> (</a:t>
            </a:r>
            <a:r>
              <a:rPr lang="en-US" sz="2800" dirty="0" err="1">
                <a:solidFill>
                  <a:srgbClr val="00B0F0"/>
                </a:solidFill>
              </a:rPr>
              <a:t>infrastructura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rutiera</a:t>
            </a:r>
            <a:r>
              <a:rPr lang="en-US" sz="28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D692D-03B3-DCFC-8915-3E3F95F20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5F7A37-6DD4-463C-B3B4-8EA779F9775E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100" b="1" dirty="0"/>
              <a:t>Conform </a:t>
            </a:r>
            <a:r>
              <a:rPr lang="en-US" sz="2100" b="1" dirty="0" err="1"/>
              <a:t>datelor</a:t>
            </a:r>
            <a:r>
              <a:rPr lang="en-US" sz="2100" b="1" dirty="0"/>
              <a:t> INS la 01.01.2024,</a:t>
            </a:r>
            <a:r>
              <a:rPr lang="en-US" sz="2100" dirty="0"/>
              <a:t> </a:t>
            </a:r>
            <a:r>
              <a:rPr lang="vi-VN" sz="2100" dirty="0"/>
              <a:t>populaţie </a:t>
            </a:r>
            <a:r>
              <a:rPr lang="en-US" sz="2100" dirty="0" err="1"/>
              <a:t>orasului</a:t>
            </a:r>
            <a:r>
              <a:rPr lang="en-US" sz="2100" dirty="0"/>
              <a:t> </a:t>
            </a:r>
            <a:r>
              <a:rPr lang="en-US" sz="2100" dirty="0" err="1"/>
              <a:t>Eforie</a:t>
            </a:r>
            <a:r>
              <a:rPr lang="en-US" sz="2100" dirty="0"/>
              <a:t> era de 10.595</a:t>
            </a:r>
            <a:r>
              <a:rPr lang="vi-VN" sz="2100" dirty="0"/>
              <a:t> locuitori</a:t>
            </a:r>
            <a:r>
              <a:rPr lang="en-US" sz="2100" dirty="0"/>
              <a:t>.</a:t>
            </a:r>
            <a:r>
              <a:rPr lang="vi-VN" sz="2100" dirty="0"/>
              <a:t> </a:t>
            </a:r>
            <a:r>
              <a:rPr lang="en-US" sz="2100" dirty="0"/>
              <a:t>La </a:t>
            </a:r>
            <a:r>
              <a:rPr lang="en-US" sz="2100" dirty="0" err="1"/>
              <a:t>nivelul</a:t>
            </a:r>
            <a:r>
              <a:rPr lang="en-US" sz="2100" dirty="0"/>
              <a:t> </a:t>
            </a:r>
            <a:r>
              <a:rPr lang="en-US" sz="2100" dirty="0" err="1"/>
              <a:t>orasului</a:t>
            </a:r>
            <a:r>
              <a:rPr lang="en-US" sz="2100" dirty="0"/>
              <a:t> </a:t>
            </a:r>
            <a:r>
              <a:rPr lang="en-US" sz="2100" dirty="0" err="1"/>
              <a:t>Eforie</a:t>
            </a:r>
            <a:r>
              <a:rPr lang="en-US" sz="2100" dirty="0"/>
              <a:t> in </a:t>
            </a:r>
            <a:r>
              <a:rPr lang="en-US" sz="2100" dirty="0" err="1"/>
              <a:t>ultimii</a:t>
            </a:r>
            <a:r>
              <a:rPr lang="en-US" sz="2100" dirty="0"/>
              <a:t> ani se </a:t>
            </a:r>
            <a:r>
              <a:rPr lang="en-US" sz="2100" dirty="0" err="1"/>
              <a:t>remarca</a:t>
            </a:r>
            <a:r>
              <a:rPr lang="en-US" sz="2100" dirty="0"/>
              <a:t> ca </a:t>
            </a:r>
            <a:r>
              <a:rPr lang="en-US" sz="2100" dirty="0" err="1"/>
              <a:t>medie</a:t>
            </a:r>
            <a:r>
              <a:rPr lang="en-US" sz="2100" dirty="0"/>
              <a:t> o </a:t>
            </a:r>
            <a:r>
              <a:rPr lang="en-US" sz="2100" dirty="0" err="1"/>
              <a:t>dinamica</a:t>
            </a:r>
            <a:r>
              <a:rPr lang="en-US" sz="2100" dirty="0"/>
              <a:t> </a:t>
            </a:r>
            <a:r>
              <a:rPr lang="en-US" sz="2100" dirty="0" err="1"/>
              <a:t>relativ</a:t>
            </a:r>
            <a:r>
              <a:rPr lang="en-US" sz="2100" dirty="0"/>
              <a:t> </a:t>
            </a:r>
            <a:r>
              <a:rPr lang="en-US" sz="2100" dirty="0" err="1"/>
              <a:t>redusa</a:t>
            </a:r>
            <a:r>
              <a:rPr lang="en-US" sz="2100" dirty="0"/>
              <a:t> cu </a:t>
            </a:r>
            <a:r>
              <a:rPr lang="en-US" sz="2100" dirty="0" err="1"/>
              <a:t>privire</a:t>
            </a:r>
            <a:r>
              <a:rPr lang="en-US" sz="2100" dirty="0"/>
              <a:t> la </a:t>
            </a:r>
            <a:r>
              <a:rPr lang="en-US" sz="2100" dirty="0" err="1"/>
              <a:t>numarul</a:t>
            </a:r>
            <a:r>
              <a:rPr lang="en-US" sz="2100" dirty="0"/>
              <a:t> de </a:t>
            </a:r>
            <a:r>
              <a:rPr lang="en-US" sz="2100" dirty="0" err="1"/>
              <a:t>locuitori</a:t>
            </a:r>
            <a:r>
              <a:rPr lang="en-US" sz="2100" dirty="0"/>
              <a:t> (9.473 </a:t>
            </a:r>
            <a:r>
              <a:rPr lang="en-US" sz="2100" dirty="0" err="1"/>
              <a:t>locuitori</a:t>
            </a:r>
            <a:r>
              <a:rPr lang="en-US" sz="2100" dirty="0"/>
              <a:t> in 2011, 10.352 </a:t>
            </a:r>
            <a:r>
              <a:rPr lang="en-US" sz="2100" dirty="0" err="1"/>
              <a:t>locuitori</a:t>
            </a:r>
            <a:r>
              <a:rPr lang="en-US" sz="2100" dirty="0"/>
              <a:t> in 2020, 10.427 </a:t>
            </a:r>
            <a:r>
              <a:rPr lang="en-US" sz="2100" dirty="0" err="1"/>
              <a:t>locuitori</a:t>
            </a:r>
            <a:r>
              <a:rPr lang="en-US" sz="2100" dirty="0"/>
              <a:t> in 2021, 10.486 </a:t>
            </a:r>
            <a:r>
              <a:rPr lang="en-US" sz="2100" dirty="0" err="1"/>
              <a:t>locuitori</a:t>
            </a:r>
            <a:r>
              <a:rPr lang="en-US" sz="2100" dirty="0"/>
              <a:t> in 2022 </a:t>
            </a:r>
            <a:r>
              <a:rPr lang="en-US" sz="2100" dirty="0" err="1"/>
              <a:t>sau</a:t>
            </a:r>
            <a:r>
              <a:rPr lang="en-US" sz="2100" dirty="0"/>
              <a:t> 10.531 </a:t>
            </a:r>
            <a:r>
              <a:rPr lang="en-US" sz="2100" dirty="0" err="1"/>
              <a:t>locuitori</a:t>
            </a:r>
            <a:r>
              <a:rPr lang="en-US" sz="2100" dirty="0"/>
              <a:t> in 2023)</a:t>
            </a:r>
          </a:p>
          <a:p>
            <a:pPr>
              <a:buNone/>
            </a:pPr>
            <a:endParaRPr lang="en-US" sz="2100" dirty="0"/>
          </a:p>
          <a:p>
            <a:pPr>
              <a:buNone/>
            </a:pPr>
            <a:r>
              <a:rPr lang="en-US" sz="2100" dirty="0" err="1"/>
              <a:t>Dpdv</a:t>
            </a:r>
            <a:r>
              <a:rPr lang="en-US" sz="2100" dirty="0"/>
              <a:t> al </a:t>
            </a:r>
            <a:r>
              <a:rPr lang="en-US" sz="2100" dirty="0" err="1"/>
              <a:t>etniei</a:t>
            </a:r>
            <a:r>
              <a:rPr lang="en-US" sz="2100" dirty="0"/>
              <a:t>, conform </a:t>
            </a:r>
            <a:r>
              <a:rPr lang="en-US" sz="2100" dirty="0" err="1"/>
              <a:t>recensamant</a:t>
            </a:r>
            <a:r>
              <a:rPr lang="en-US" sz="2100" dirty="0"/>
              <a:t> la 2021, </a:t>
            </a:r>
            <a:r>
              <a:rPr lang="en-US" sz="2100" dirty="0" err="1"/>
              <a:t>structura</a:t>
            </a:r>
            <a:r>
              <a:rPr lang="en-US" sz="2100" dirty="0"/>
              <a:t> era: </a:t>
            </a:r>
            <a:r>
              <a:rPr lang="en-US" sz="2100" dirty="0" err="1"/>
              <a:t>romani</a:t>
            </a:r>
            <a:r>
              <a:rPr lang="en-US" sz="2100" dirty="0"/>
              <a:t> (91.81%), </a:t>
            </a:r>
            <a:r>
              <a:rPr lang="en-US" sz="2100" dirty="0" err="1"/>
              <a:t>tatari</a:t>
            </a:r>
            <a:r>
              <a:rPr lang="en-US" sz="2100" dirty="0"/>
              <a:t> (4.11%), </a:t>
            </a:r>
            <a:r>
              <a:rPr lang="en-US" sz="2100" dirty="0" err="1"/>
              <a:t>turci</a:t>
            </a:r>
            <a:r>
              <a:rPr lang="en-US" sz="2100" dirty="0"/>
              <a:t> (2.39%), </a:t>
            </a:r>
            <a:r>
              <a:rPr lang="en-US" sz="2100" dirty="0" err="1"/>
              <a:t>romi</a:t>
            </a:r>
            <a:r>
              <a:rPr lang="en-US" sz="2100" dirty="0"/>
              <a:t> (1.36%), </a:t>
            </a:r>
            <a:r>
              <a:rPr lang="en-US" sz="2100" dirty="0" err="1"/>
              <a:t>alte</a:t>
            </a:r>
            <a:r>
              <a:rPr lang="en-US" sz="2100" dirty="0"/>
              <a:t> </a:t>
            </a:r>
            <a:r>
              <a:rPr lang="en-US" sz="2100" dirty="0" err="1"/>
              <a:t>etnii</a:t>
            </a:r>
            <a:r>
              <a:rPr lang="en-US" sz="2100" dirty="0"/>
              <a:t> (0.33%)</a:t>
            </a:r>
          </a:p>
          <a:p>
            <a:pPr>
              <a:buNone/>
            </a:pPr>
            <a:endParaRPr lang="en-US" sz="2100" dirty="0"/>
          </a:p>
          <a:p>
            <a:pPr>
              <a:buNone/>
            </a:pPr>
            <a:r>
              <a:rPr lang="en-US" sz="2100" dirty="0" err="1"/>
              <a:t>Dpdv</a:t>
            </a:r>
            <a:r>
              <a:rPr lang="en-US" sz="2100" dirty="0"/>
              <a:t> al </a:t>
            </a:r>
            <a:r>
              <a:rPr lang="en-US" sz="2100" dirty="0" err="1"/>
              <a:t>religiei</a:t>
            </a:r>
            <a:r>
              <a:rPr lang="en-US" sz="2100" dirty="0"/>
              <a:t>, conform </a:t>
            </a:r>
            <a:r>
              <a:rPr lang="en-US" sz="2100" dirty="0" err="1"/>
              <a:t>recensamant</a:t>
            </a:r>
            <a:r>
              <a:rPr lang="en-US" sz="2100" dirty="0"/>
              <a:t> la 2021, </a:t>
            </a:r>
            <a:r>
              <a:rPr lang="en-US" sz="2100" dirty="0" err="1"/>
              <a:t>structura</a:t>
            </a:r>
            <a:r>
              <a:rPr lang="en-US" sz="2100" dirty="0"/>
              <a:t> era: </a:t>
            </a:r>
            <a:r>
              <a:rPr lang="en-US" sz="2100" dirty="0" err="1"/>
              <a:t>ortodocsi</a:t>
            </a:r>
            <a:r>
              <a:rPr lang="en-US" sz="2100" dirty="0"/>
              <a:t> (90.73%), </a:t>
            </a:r>
            <a:r>
              <a:rPr lang="en-US" sz="2100" dirty="0" err="1"/>
              <a:t>musulmani</a:t>
            </a:r>
            <a:r>
              <a:rPr lang="en-US" sz="2100" dirty="0"/>
              <a:t> (7.15%), </a:t>
            </a:r>
            <a:r>
              <a:rPr lang="en-US" sz="2100" dirty="0" err="1"/>
              <a:t>romano-catolici</a:t>
            </a:r>
            <a:r>
              <a:rPr lang="en-US" sz="2100" dirty="0"/>
              <a:t> (0.72%), </a:t>
            </a:r>
            <a:r>
              <a:rPr lang="en-US" sz="2100" dirty="0" err="1"/>
              <a:t>alte</a:t>
            </a:r>
            <a:r>
              <a:rPr lang="en-US" sz="2100" dirty="0"/>
              <a:t> </a:t>
            </a:r>
            <a:r>
              <a:rPr lang="en-US" sz="2100" dirty="0" err="1"/>
              <a:t>religii</a:t>
            </a:r>
            <a:r>
              <a:rPr lang="en-US" sz="2100" dirty="0"/>
              <a:t> (0.84%), </a:t>
            </a:r>
          </a:p>
          <a:p>
            <a:pPr>
              <a:buNone/>
            </a:pPr>
            <a:endParaRPr lang="en-US" sz="2100" dirty="0"/>
          </a:p>
          <a:p>
            <a:pPr>
              <a:buNone/>
            </a:pPr>
            <a:r>
              <a:rPr lang="en-US" sz="2100" dirty="0" err="1"/>
              <a:t>Dpdv</a:t>
            </a:r>
            <a:r>
              <a:rPr lang="en-US" sz="2100" dirty="0"/>
              <a:t> al </a:t>
            </a:r>
            <a:r>
              <a:rPr lang="en-US" sz="2100" dirty="0" err="1"/>
              <a:t>sexului</a:t>
            </a:r>
            <a:r>
              <a:rPr lang="en-US" sz="2100" dirty="0"/>
              <a:t> (01.01.2024): barbate (47.44%) </a:t>
            </a:r>
            <a:r>
              <a:rPr lang="en-US" sz="2100" dirty="0" err="1"/>
              <a:t>si</a:t>
            </a:r>
            <a:r>
              <a:rPr lang="en-US" sz="2100" dirty="0"/>
              <a:t> </a:t>
            </a:r>
            <a:r>
              <a:rPr lang="en-US" sz="2100" dirty="0" err="1"/>
              <a:t>femei</a:t>
            </a:r>
            <a:r>
              <a:rPr lang="en-US" sz="2100" dirty="0"/>
              <a:t> (52.56%)</a:t>
            </a:r>
          </a:p>
          <a:p>
            <a:pPr>
              <a:buNone/>
            </a:pPr>
            <a:r>
              <a:rPr lang="en-US" sz="2100" dirty="0" err="1"/>
              <a:t>Dpdv</a:t>
            </a:r>
            <a:r>
              <a:rPr lang="en-US" sz="2100" dirty="0"/>
              <a:t> al </a:t>
            </a:r>
            <a:r>
              <a:rPr lang="en-US" sz="2100" dirty="0" err="1"/>
              <a:t>structurii</a:t>
            </a:r>
            <a:r>
              <a:rPr lang="en-US" sz="2100" dirty="0"/>
              <a:t> </a:t>
            </a:r>
            <a:r>
              <a:rPr lang="en-US" sz="2100" dirty="0" err="1"/>
              <a:t>populatiei</a:t>
            </a:r>
            <a:r>
              <a:rPr lang="en-US" sz="2100" dirty="0"/>
              <a:t> se </a:t>
            </a:r>
            <a:r>
              <a:rPr lang="en-US" sz="2100" dirty="0" err="1"/>
              <a:t>remarca</a:t>
            </a:r>
            <a:r>
              <a:rPr lang="en-US" sz="2100" dirty="0"/>
              <a:t> un </a:t>
            </a:r>
            <a:r>
              <a:rPr lang="en-US" sz="2100" dirty="0" err="1"/>
              <a:t>procent</a:t>
            </a:r>
            <a:r>
              <a:rPr lang="en-US" sz="2100" dirty="0"/>
              <a:t> </a:t>
            </a:r>
            <a:r>
              <a:rPr lang="en-US" sz="2100" dirty="0" err="1"/>
              <a:t>semnificativ</a:t>
            </a:r>
            <a:r>
              <a:rPr lang="en-US" sz="2100" dirty="0"/>
              <a:t> la </a:t>
            </a:r>
            <a:r>
              <a:rPr lang="en-US" sz="2100" dirty="0" err="1"/>
              <a:t>personelor</a:t>
            </a:r>
            <a:r>
              <a:rPr lang="en-US" sz="2100" dirty="0"/>
              <a:t> active – 63.90% in </a:t>
            </a:r>
            <a:r>
              <a:rPr lang="en-US" sz="2100" dirty="0" err="1"/>
              <a:t>timp</a:t>
            </a:r>
            <a:r>
              <a:rPr lang="en-US" sz="2100" dirty="0"/>
              <a:t> </a:t>
            </a:r>
            <a:r>
              <a:rPr lang="en-US" sz="2100" dirty="0" err="1"/>
              <a:t>ce</a:t>
            </a:r>
            <a:r>
              <a:rPr lang="en-US" sz="2100" dirty="0"/>
              <a:t> </a:t>
            </a:r>
            <a:r>
              <a:rPr lang="en-US" sz="2100" dirty="0" err="1"/>
              <a:t>persoanele</a:t>
            </a:r>
            <a:r>
              <a:rPr lang="en-US" sz="2100" dirty="0"/>
              <a:t> </a:t>
            </a:r>
            <a:r>
              <a:rPr lang="en-US" sz="2100" dirty="0" err="1"/>
              <a:t>peste</a:t>
            </a:r>
            <a:r>
              <a:rPr lang="en-US" sz="2100" dirty="0"/>
              <a:t> 65 de ani </a:t>
            </a:r>
            <a:r>
              <a:rPr lang="en-US" sz="2100" dirty="0" err="1"/>
              <a:t>reprezinta</a:t>
            </a:r>
            <a:r>
              <a:rPr lang="en-US" sz="2100" dirty="0"/>
              <a:t> 22.70%, </a:t>
            </a:r>
            <a:r>
              <a:rPr lang="en-US" sz="2100" dirty="0" err="1"/>
              <a:t>restul</a:t>
            </a:r>
            <a:r>
              <a:rPr lang="en-US" sz="2100" dirty="0"/>
              <a:t> </a:t>
            </a:r>
            <a:r>
              <a:rPr lang="en-US" sz="2100" dirty="0" err="1"/>
              <a:t>fiind</a:t>
            </a:r>
            <a:r>
              <a:rPr lang="en-US" sz="2100" dirty="0"/>
              <a:t> </a:t>
            </a:r>
            <a:r>
              <a:rPr lang="en-US" sz="2100" dirty="0" err="1"/>
              <a:t>copii</a:t>
            </a:r>
            <a:r>
              <a:rPr lang="en-US" sz="2100" dirty="0"/>
              <a:t> </a:t>
            </a:r>
            <a:r>
              <a:rPr lang="en-US" sz="2100" dirty="0" err="1"/>
              <a:t>pana</a:t>
            </a:r>
            <a:r>
              <a:rPr lang="en-US" sz="2100" dirty="0"/>
              <a:t> la 14 ani.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sz="3400" dirty="0" err="1">
                <a:solidFill>
                  <a:srgbClr val="00B0F0"/>
                </a:solidFill>
              </a:rPr>
              <a:t>Populatia</a:t>
            </a:r>
            <a:r>
              <a:rPr lang="en-US" sz="3400" dirty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34917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029200"/>
          </a:xfrm>
        </p:spPr>
        <p:txBody>
          <a:bodyPr>
            <a:normAutofit/>
          </a:bodyPr>
          <a:lstStyle/>
          <a:p>
            <a:r>
              <a:rPr lang="en-US" sz="1900" b="1" dirty="0" err="1"/>
              <a:t>Reteaua</a:t>
            </a:r>
            <a:r>
              <a:rPr lang="en-US" sz="1900" b="1" dirty="0"/>
              <a:t> de </a:t>
            </a:r>
            <a:r>
              <a:rPr lang="en-US" sz="1900" b="1" dirty="0" err="1"/>
              <a:t>apa</a:t>
            </a:r>
            <a:r>
              <a:rPr lang="en-US" sz="1900" b="1" dirty="0"/>
              <a:t> </a:t>
            </a:r>
            <a:r>
              <a:rPr lang="en-US" sz="1900" b="1" dirty="0" err="1"/>
              <a:t>si</a:t>
            </a:r>
            <a:r>
              <a:rPr lang="en-US" sz="1900" b="1" dirty="0"/>
              <a:t> ape </a:t>
            </a:r>
            <a:r>
              <a:rPr lang="en-US" sz="1900" b="1" dirty="0" err="1"/>
              <a:t>uzate</a:t>
            </a:r>
            <a:r>
              <a:rPr lang="en-US" sz="1900" b="1" dirty="0"/>
              <a:t> </a:t>
            </a:r>
            <a:r>
              <a:rPr lang="en-US" sz="1900" b="1" dirty="0" err="1"/>
              <a:t>menajere</a:t>
            </a:r>
            <a:r>
              <a:rPr lang="en-US" sz="1900" b="1" dirty="0"/>
              <a:t> – </a:t>
            </a:r>
            <a:r>
              <a:rPr lang="en-US" sz="1900" b="1" dirty="0" err="1"/>
              <a:t>este</a:t>
            </a:r>
            <a:r>
              <a:rPr lang="en-US" sz="1900" b="1" dirty="0"/>
              <a:t> in </a:t>
            </a:r>
            <a:r>
              <a:rPr lang="en-US" sz="1900" b="1" dirty="0" err="1"/>
              <a:t>administrarea</a:t>
            </a:r>
            <a:r>
              <a:rPr lang="en-US" sz="1900" b="1" dirty="0"/>
              <a:t> </a:t>
            </a:r>
            <a:r>
              <a:rPr lang="en-US" sz="1900" b="1" dirty="0" err="1"/>
              <a:t>operatorului</a:t>
            </a:r>
            <a:r>
              <a:rPr lang="en-US" sz="1900" b="1" dirty="0"/>
              <a:t> regional Raja Constanta SA</a:t>
            </a:r>
          </a:p>
          <a:p>
            <a:r>
              <a:rPr lang="en-US" sz="1800" dirty="0"/>
              <a:t>a. </a:t>
            </a:r>
            <a:r>
              <a:rPr lang="en-US" sz="1800" dirty="0" err="1"/>
              <a:t>Reteaua</a:t>
            </a:r>
            <a:r>
              <a:rPr lang="en-US" sz="1800" dirty="0"/>
              <a:t> de </a:t>
            </a:r>
            <a:r>
              <a:rPr lang="en-US" sz="1800" dirty="0" err="1"/>
              <a:t>alimentare</a:t>
            </a:r>
            <a:r>
              <a:rPr lang="en-US" sz="1800" dirty="0"/>
              <a:t> cu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pt-BR" sz="1800" dirty="0"/>
              <a:t>are o lungime totală de 92.5 km (date 2022). </a:t>
            </a:r>
            <a:r>
              <a:rPr lang="en-US" sz="1800" dirty="0"/>
              <a:t>Avand in </a:t>
            </a:r>
            <a:r>
              <a:rPr lang="en-US" sz="1800" dirty="0" err="1"/>
              <a:t>vedere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 continua a </a:t>
            </a:r>
            <a:r>
              <a:rPr lang="en-US" sz="1800" dirty="0" err="1"/>
              <a:t>orasului</a:t>
            </a:r>
            <a:r>
              <a:rPr lang="en-US" sz="1800" dirty="0"/>
              <a:t> se </a:t>
            </a:r>
            <a:r>
              <a:rPr lang="en-US" sz="1800" dirty="0" err="1"/>
              <a:t>inregistreaza</a:t>
            </a:r>
            <a:r>
              <a:rPr lang="en-US" sz="1800" dirty="0"/>
              <a:t> </a:t>
            </a:r>
            <a:r>
              <a:rPr lang="en-US" sz="1800" dirty="0" err="1"/>
              <a:t>anumite</a:t>
            </a:r>
            <a:r>
              <a:rPr lang="en-US" sz="1800" dirty="0"/>
              <a:t> </a:t>
            </a:r>
            <a:r>
              <a:rPr lang="en-US" sz="1800" dirty="0" err="1"/>
              <a:t>strazi</a:t>
            </a:r>
            <a:r>
              <a:rPr lang="en-US" sz="1800" dirty="0"/>
              <a:t> care </a:t>
            </a:r>
            <a:r>
              <a:rPr lang="en-US" sz="1800" dirty="0" err="1"/>
              <a:t>beneficiaza</a:t>
            </a:r>
            <a:r>
              <a:rPr lang="en-US" sz="1800" dirty="0"/>
              <a:t> partial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deloc</a:t>
            </a:r>
            <a:r>
              <a:rPr lang="en-US" sz="1800" dirty="0"/>
              <a:t> de </a:t>
            </a:r>
            <a:r>
              <a:rPr lang="en-US" sz="1800" dirty="0" err="1"/>
              <a:t>alimentare</a:t>
            </a:r>
            <a:r>
              <a:rPr lang="en-US" sz="1800" dirty="0"/>
              <a:t> cu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en-US" sz="1800" dirty="0" err="1"/>
              <a:t>insa</a:t>
            </a:r>
            <a:r>
              <a:rPr lang="en-US" sz="1800" dirty="0"/>
              <a:t> </a:t>
            </a:r>
            <a:r>
              <a:rPr lang="en-US" sz="1800" dirty="0" err="1"/>
              <a:t>peste</a:t>
            </a:r>
            <a:r>
              <a:rPr lang="en-US" sz="1800" dirty="0"/>
              <a:t> 95% din </a:t>
            </a:r>
            <a:r>
              <a:rPr lang="en-US" sz="1800" dirty="0" err="1"/>
              <a:t>locuinte</a:t>
            </a:r>
            <a:r>
              <a:rPr lang="en-US" sz="1800" dirty="0"/>
              <a:t> sunt </a:t>
            </a:r>
            <a:r>
              <a:rPr lang="en-US" sz="1800" dirty="0" err="1"/>
              <a:t>bransate</a:t>
            </a:r>
            <a:r>
              <a:rPr lang="en-US" sz="1800" dirty="0"/>
              <a:t> la </a:t>
            </a:r>
            <a:r>
              <a:rPr lang="en-US" sz="1800" dirty="0" err="1"/>
              <a:t>retea</a:t>
            </a:r>
            <a:r>
              <a:rPr lang="en-US" sz="1800" dirty="0"/>
              <a:t> de </a:t>
            </a:r>
            <a:r>
              <a:rPr lang="en-US" sz="1800" dirty="0" err="1"/>
              <a:t>apa</a:t>
            </a:r>
            <a:r>
              <a:rPr lang="en-US" sz="1800" dirty="0"/>
              <a:t>. </a:t>
            </a:r>
            <a:r>
              <a:rPr lang="en-US" sz="1800" dirty="0" err="1"/>
              <a:t>Reteaua</a:t>
            </a:r>
            <a:r>
              <a:rPr lang="en-US" sz="1800" dirty="0"/>
              <a:t> de </a:t>
            </a:r>
            <a:r>
              <a:rPr lang="en-US" sz="1800" dirty="0" err="1"/>
              <a:t>apa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dezvoltata</a:t>
            </a:r>
            <a:r>
              <a:rPr lang="en-US" sz="1800" dirty="0"/>
              <a:t> </a:t>
            </a:r>
            <a:r>
              <a:rPr lang="en-US" sz="1800" dirty="0" err="1"/>
              <a:t>continu</a:t>
            </a:r>
            <a:r>
              <a:rPr lang="en-US" sz="1800" dirty="0"/>
              <a:t> de </a:t>
            </a:r>
            <a:r>
              <a:rPr lang="en-US" sz="1800" dirty="0" err="1"/>
              <a:t>catre</a:t>
            </a:r>
            <a:r>
              <a:rPr lang="en-US" sz="1800" dirty="0"/>
              <a:t> </a:t>
            </a:r>
            <a:r>
              <a:rPr lang="en-US" sz="1800" dirty="0" err="1"/>
              <a:t>operatoul</a:t>
            </a:r>
            <a:r>
              <a:rPr lang="en-US" sz="1800" dirty="0"/>
              <a:t> regional, </a:t>
            </a:r>
            <a:r>
              <a:rPr lang="en-US" sz="1800" dirty="0" err="1"/>
              <a:t>aceasta</a:t>
            </a:r>
            <a:r>
              <a:rPr lang="en-US" sz="1800" dirty="0"/>
              <a:t> </a:t>
            </a:r>
            <a:r>
              <a:rPr lang="en-US" sz="1800" dirty="0" err="1"/>
              <a:t>crescand</a:t>
            </a:r>
            <a:r>
              <a:rPr lang="en-US" sz="1800" dirty="0"/>
              <a:t> cu 11.5 km in </a:t>
            </a:r>
            <a:r>
              <a:rPr lang="en-US" sz="1800" dirty="0" err="1"/>
              <a:t>perioada</a:t>
            </a:r>
            <a:r>
              <a:rPr lang="en-US" sz="1800" dirty="0"/>
              <a:t> 2010-2022</a:t>
            </a:r>
          </a:p>
          <a:p>
            <a:r>
              <a:rPr lang="en-US" sz="1800" dirty="0"/>
              <a:t>b. </a:t>
            </a:r>
            <a:r>
              <a:rPr lang="en-US" sz="1800" dirty="0" err="1"/>
              <a:t>Reteaua</a:t>
            </a:r>
            <a:r>
              <a:rPr lang="en-US" sz="1800" dirty="0"/>
              <a:t> de </a:t>
            </a:r>
            <a:r>
              <a:rPr lang="en-US" sz="1800" dirty="0" err="1"/>
              <a:t>canalizare</a:t>
            </a:r>
            <a:r>
              <a:rPr lang="en-US" sz="1800" dirty="0"/>
              <a:t> </a:t>
            </a:r>
            <a:r>
              <a:rPr lang="pt-BR" sz="1800" dirty="0"/>
              <a:t>are o lungime totală de 131.7 km (date 2022), cu peste 23.6 km mai mult decat in 2010. Localitatea are o statie de epurare in Eforie Sud</a:t>
            </a:r>
          </a:p>
          <a:p>
            <a:endParaRPr lang="pt-BR" sz="1800" dirty="0"/>
          </a:p>
          <a:p>
            <a:r>
              <a:rPr lang="en-US" sz="1800" b="1" dirty="0" err="1"/>
              <a:t>Reteaua</a:t>
            </a:r>
            <a:r>
              <a:rPr lang="en-US" sz="1800" b="1" dirty="0"/>
              <a:t> de gaze – </a:t>
            </a:r>
            <a:r>
              <a:rPr lang="en-US" sz="1800" dirty="0"/>
              <a:t>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unul</a:t>
            </a:r>
            <a:r>
              <a:rPr lang="en-US" sz="1800" dirty="0"/>
              <a:t> din </a:t>
            </a:r>
            <a:r>
              <a:rPr lang="en-US" sz="1800" dirty="0" err="1"/>
              <a:t>obiectivele</a:t>
            </a:r>
            <a:r>
              <a:rPr lang="en-US" sz="1800" dirty="0"/>
              <a:t> </a:t>
            </a:r>
            <a:r>
              <a:rPr lang="en-US" sz="1800" dirty="0" err="1"/>
              <a:t>prioritare</a:t>
            </a:r>
            <a:r>
              <a:rPr lang="en-US" sz="1800" dirty="0"/>
              <a:t> ale </a:t>
            </a:r>
            <a:r>
              <a:rPr lang="en-US" sz="1800" dirty="0" err="1"/>
              <a:t>administratiei</a:t>
            </a:r>
            <a:r>
              <a:rPr lang="en-US" sz="1800" dirty="0"/>
              <a:t> </a:t>
            </a:r>
            <a:r>
              <a:rPr lang="en-US" sz="1800" dirty="0" err="1"/>
              <a:t>actuale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investitii</a:t>
            </a:r>
            <a:r>
              <a:rPr lang="en-US" sz="1800" dirty="0"/>
              <a:t> </a:t>
            </a:r>
            <a:r>
              <a:rPr lang="en-US" sz="1800" dirty="0" err="1"/>
              <a:t>majore</a:t>
            </a:r>
            <a:r>
              <a:rPr lang="en-US" sz="1800" dirty="0"/>
              <a:t>,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a </a:t>
            </a:r>
            <a:r>
              <a:rPr lang="en-US" sz="1800" dirty="0" err="1"/>
              <a:t>dus</a:t>
            </a:r>
            <a:r>
              <a:rPr lang="en-US" sz="1800" dirty="0"/>
              <a:t> la </a:t>
            </a:r>
            <a:r>
              <a:rPr lang="en-US" sz="1800" dirty="0" err="1"/>
              <a:t>cresterea</a:t>
            </a:r>
            <a:r>
              <a:rPr lang="en-US" sz="1800" dirty="0"/>
              <a:t> </a:t>
            </a:r>
            <a:r>
              <a:rPr lang="en-US" sz="1800" dirty="0" err="1"/>
              <a:t>retelei</a:t>
            </a:r>
            <a:r>
              <a:rPr lang="en-US" sz="1800" dirty="0"/>
              <a:t> de gaze de la </a:t>
            </a:r>
            <a:r>
              <a:rPr lang="en-US" sz="1800" dirty="0" err="1"/>
              <a:t>aproape</a:t>
            </a:r>
            <a:r>
              <a:rPr lang="en-US" sz="1800" dirty="0"/>
              <a:t> inexistent in 2017 la 73.4 km in </a:t>
            </a:r>
            <a:r>
              <a:rPr lang="en-US" sz="1800" dirty="0" err="1"/>
              <a:t>prezent</a:t>
            </a:r>
            <a:r>
              <a:rPr lang="en-US" sz="1800" dirty="0"/>
              <a:t>. </a:t>
            </a:r>
            <a:r>
              <a:rPr lang="en-US" sz="1800" dirty="0" err="1"/>
              <a:t>Toate</a:t>
            </a:r>
            <a:r>
              <a:rPr lang="en-US" sz="1800" dirty="0"/>
              <a:t> </a:t>
            </a:r>
            <a:r>
              <a:rPr lang="en-US" sz="1800" dirty="0" err="1"/>
              <a:t>populatia</a:t>
            </a:r>
            <a:r>
              <a:rPr lang="en-US" sz="1800" dirty="0"/>
              <a:t> </a:t>
            </a:r>
            <a:r>
              <a:rPr lang="en-US" sz="1800" dirty="0" err="1"/>
              <a:t>orasului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agentii</a:t>
            </a:r>
            <a:r>
              <a:rPr lang="en-US" sz="1800" dirty="0"/>
              <a:t> economici sunt </a:t>
            </a:r>
            <a:r>
              <a:rPr lang="en-US" sz="1800" dirty="0" err="1"/>
              <a:t>conectati</a:t>
            </a:r>
            <a:r>
              <a:rPr lang="en-US" sz="1800" dirty="0"/>
              <a:t> la </a:t>
            </a:r>
            <a:r>
              <a:rPr lang="en-US" sz="1800" dirty="0" err="1"/>
              <a:t>reteaua</a:t>
            </a:r>
            <a:r>
              <a:rPr lang="en-US" sz="1800" dirty="0"/>
              <a:t> de gaze </a:t>
            </a:r>
            <a:endParaRPr lang="en-US" sz="16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en-US" sz="1800" dirty="0"/>
          </a:p>
          <a:p>
            <a:endParaRPr lang="en-US" sz="1800" dirty="0"/>
          </a:p>
          <a:p>
            <a:pPr>
              <a:buNone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>
                <a:solidFill>
                  <a:srgbClr val="00B0F0"/>
                </a:solidFill>
              </a:rPr>
              <a:t>Infrastructura</a:t>
            </a:r>
            <a:endParaRPr lang="en-US" sz="3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60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334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900" b="1" dirty="0" err="1"/>
              <a:t>Rețeaua</a:t>
            </a:r>
            <a:r>
              <a:rPr lang="en-US" sz="1900" b="1" dirty="0"/>
              <a:t> de </a:t>
            </a:r>
            <a:r>
              <a:rPr lang="en-US" sz="1900" b="1" dirty="0" err="1"/>
              <a:t>iluminat</a:t>
            </a:r>
            <a:r>
              <a:rPr lang="en-US" sz="1900" b="1" dirty="0"/>
              <a:t> public</a:t>
            </a:r>
          </a:p>
          <a:p>
            <a:r>
              <a:rPr lang="en-US" sz="1900" dirty="0" err="1"/>
              <a:t>Operatorul</a:t>
            </a:r>
            <a:r>
              <a:rPr lang="en-US" sz="1900" dirty="0"/>
              <a:t> zonal </a:t>
            </a:r>
            <a:r>
              <a:rPr lang="en-US" sz="1900" dirty="0" err="1"/>
              <a:t>este</a:t>
            </a:r>
            <a:r>
              <a:rPr lang="en-US" sz="1900" dirty="0"/>
              <a:t> E-</a:t>
            </a:r>
            <a:r>
              <a:rPr lang="en-US" sz="1900" dirty="0" err="1"/>
              <a:t>Distributie</a:t>
            </a:r>
            <a:r>
              <a:rPr lang="en-US" sz="1900" dirty="0"/>
              <a:t> Dobrogea; </a:t>
            </a:r>
          </a:p>
          <a:p>
            <a:r>
              <a:rPr lang="pt-BR" sz="1900" dirty="0"/>
              <a:t>Reteaua de iluminat public a fost modernizata cu lampi cu LED, iar in cadrul proiectelor co-finantate din fonduri UE ce privesc amenjarea si/sau modernizarea domeniului public au cate o componenta de modernizare iluminat public. </a:t>
            </a:r>
          </a:p>
          <a:p>
            <a:endParaRPr lang="pt-BR" sz="1900" dirty="0"/>
          </a:p>
          <a:p>
            <a:r>
              <a:rPr lang="en-US" sz="1900" b="1" dirty="0" err="1"/>
              <a:t>Infrastructura</a:t>
            </a:r>
            <a:r>
              <a:rPr lang="en-US" sz="1900" b="1" dirty="0"/>
              <a:t> de </a:t>
            </a:r>
            <a:r>
              <a:rPr lang="en-US" sz="1900" b="1" dirty="0" err="1"/>
              <a:t>sanatate</a:t>
            </a:r>
            <a:endParaRPr lang="en-US" sz="1900" dirty="0"/>
          </a:p>
          <a:p>
            <a:r>
              <a:rPr lang="en-US" sz="1900" dirty="0"/>
              <a:t>La </a:t>
            </a:r>
            <a:r>
              <a:rPr lang="en-US" sz="1900" dirty="0" err="1"/>
              <a:t>nivelul</a:t>
            </a:r>
            <a:r>
              <a:rPr lang="en-US" sz="1900" dirty="0"/>
              <a:t> </a:t>
            </a:r>
            <a:r>
              <a:rPr lang="en-US" sz="1900" dirty="0" err="1"/>
              <a:t>orasului</a:t>
            </a:r>
            <a:r>
              <a:rPr lang="en-US" sz="1900" dirty="0"/>
              <a:t> </a:t>
            </a:r>
            <a:r>
              <a:rPr lang="en-US" sz="1900" dirty="0" err="1"/>
              <a:t>Eforie</a:t>
            </a:r>
            <a:r>
              <a:rPr lang="en-US" sz="1900" dirty="0"/>
              <a:t> </a:t>
            </a:r>
            <a:r>
              <a:rPr lang="en-US" sz="1900" dirty="0" err="1"/>
              <a:t>functioneaza</a:t>
            </a:r>
            <a:r>
              <a:rPr lang="en-US" sz="1900" dirty="0"/>
              <a:t> </a:t>
            </a:r>
            <a:r>
              <a:rPr lang="en-US" sz="1900" dirty="0" err="1"/>
              <a:t>doua</a:t>
            </a:r>
            <a:r>
              <a:rPr lang="en-US" sz="1900" dirty="0"/>
              <a:t> </a:t>
            </a:r>
            <a:r>
              <a:rPr lang="en-US" sz="1900" b="1" dirty="0" err="1"/>
              <a:t>unități</a:t>
            </a:r>
            <a:r>
              <a:rPr lang="en-US" sz="1900" b="1" dirty="0"/>
              <a:t> </a:t>
            </a:r>
            <a:r>
              <a:rPr lang="en-US" sz="1900" b="1" dirty="0" err="1"/>
              <a:t>medicale</a:t>
            </a:r>
            <a:r>
              <a:rPr lang="en-US" sz="1900" b="1" dirty="0"/>
              <a:t> </a:t>
            </a:r>
            <a:r>
              <a:rPr lang="en-US" sz="1900" b="1" dirty="0" err="1"/>
              <a:t>majore</a:t>
            </a:r>
            <a:r>
              <a:rPr lang="en-US" sz="1900" dirty="0"/>
              <a:t>, </a:t>
            </a:r>
            <a:r>
              <a:rPr lang="en-US" sz="1900" dirty="0" err="1"/>
              <a:t>ambele</a:t>
            </a:r>
            <a:r>
              <a:rPr lang="en-US" sz="1900" dirty="0"/>
              <a:t> </a:t>
            </a:r>
            <a:r>
              <a:rPr lang="en-US" sz="1900" dirty="0" err="1"/>
              <a:t>având</a:t>
            </a:r>
            <a:r>
              <a:rPr lang="en-US" sz="1900" dirty="0"/>
              <a:t> un </a:t>
            </a:r>
            <a:r>
              <a:rPr lang="en-US" sz="1900" dirty="0" err="1"/>
              <a:t>profil</a:t>
            </a:r>
            <a:r>
              <a:rPr lang="en-US" sz="1900" dirty="0"/>
              <a:t> specific de </a:t>
            </a:r>
            <a:r>
              <a:rPr lang="en-US" sz="1900" dirty="0" err="1"/>
              <a:t>recuperare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/>
              <a:t>reabilitare</a:t>
            </a:r>
            <a:r>
              <a:rPr lang="en-US" sz="1900" dirty="0"/>
              <a:t>, </a:t>
            </a:r>
            <a:r>
              <a:rPr lang="en-US" sz="1900" dirty="0" err="1"/>
              <a:t>profitând</a:t>
            </a:r>
            <a:r>
              <a:rPr lang="en-US" sz="1900" dirty="0"/>
              <a:t> de </a:t>
            </a:r>
            <a:r>
              <a:rPr lang="en-US" sz="1900" dirty="0" err="1"/>
              <a:t>resursele</a:t>
            </a:r>
            <a:r>
              <a:rPr lang="en-US" sz="1900" dirty="0"/>
              <a:t> </a:t>
            </a:r>
            <a:r>
              <a:rPr lang="en-US" sz="1900" dirty="0" err="1"/>
              <a:t>naturale</a:t>
            </a:r>
            <a:r>
              <a:rPr lang="en-US" sz="1900" dirty="0"/>
              <a:t> ale </a:t>
            </a:r>
            <a:r>
              <a:rPr lang="en-US" sz="1900" dirty="0" err="1"/>
              <a:t>zonei</a:t>
            </a:r>
            <a:r>
              <a:rPr lang="en-US" sz="1900" dirty="0"/>
              <a:t> (</a:t>
            </a:r>
            <a:r>
              <a:rPr lang="en-US" sz="1900" dirty="0" err="1"/>
              <a:t>nămol</a:t>
            </a:r>
            <a:r>
              <a:rPr lang="en-US" sz="1900" dirty="0"/>
              <a:t> sapropelic, </a:t>
            </a:r>
            <a:r>
              <a:rPr lang="en-US" sz="1900" dirty="0" err="1"/>
              <a:t>apă</a:t>
            </a:r>
            <a:r>
              <a:rPr lang="en-US" sz="1900" dirty="0"/>
              <a:t> </a:t>
            </a:r>
            <a:r>
              <a:rPr lang="en-US" sz="1900" dirty="0" err="1"/>
              <a:t>sărată</a:t>
            </a:r>
            <a:r>
              <a:rPr lang="en-US" sz="1900" dirty="0"/>
              <a:t>, </a:t>
            </a:r>
            <a:r>
              <a:rPr lang="en-US" sz="1900" dirty="0" err="1"/>
              <a:t>climat</a:t>
            </a:r>
            <a:r>
              <a:rPr lang="en-US" sz="1900" dirty="0"/>
              <a:t> </a:t>
            </a:r>
            <a:r>
              <a:rPr lang="en-US" sz="1900" dirty="0" err="1"/>
              <a:t>marin</a:t>
            </a:r>
            <a:r>
              <a:rPr lang="en-US" sz="1900" dirty="0"/>
              <a:t> - </a:t>
            </a:r>
            <a:r>
              <a:rPr lang="it-IT" sz="1900" b="1" dirty="0"/>
              <a:t>Sanatoriul Balnear și de Recuperare Eforie Nord, </a:t>
            </a:r>
            <a:r>
              <a:rPr lang="en-US" sz="1900" dirty="0" err="1"/>
              <a:t>Unitate</a:t>
            </a:r>
            <a:r>
              <a:rPr lang="en-US" sz="1900" dirty="0"/>
              <a:t> de </a:t>
            </a:r>
            <a:r>
              <a:rPr lang="en-US" sz="1900" dirty="0" err="1"/>
              <a:t>interes</a:t>
            </a:r>
            <a:r>
              <a:rPr lang="en-US" sz="1900" dirty="0"/>
              <a:t> </a:t>
            </a:r>
            <a:r>
              <a:rPr lang="en-US" sz="1900" dirty="0" err="1"/>
              <a:t>național</a:t>
            </a:r>
            <a:r>
              <a:rPr lang="en-US" sz="1900" dirty="0"/>
              <a:t> (</a:t>
            </a:r>
            <a:r>
              <a:rPr lang="en-US" sz="1900" dirty="0" err="1"/>
              <a:t>recuperare</a:t>
            </a:r>
            <a:r>
              <a:rPr lang="en-US" sz="1900" dirty="0"/>
              <a:t> </a:t>
            </a:r>
            <a:r>
              <a:rPr lang="en-US" sz="1900" dirty="0" err="1"/>
              <a:t>fizică</a:t>
            </a:r>
            <a:r>
              <a:rPr lang="en-US" sz="1900" dirty="0"/>
              <a:t>, </a:t>
            </a:r>
            <a:r>
              <a:rPr lang="en-US" sz="1900" dirty="0" err="1"/>
              <a:t>balneologie</a:t>
            </a:r>
            <a:r>
              <a:rPr lang="en-US" sz="1900" dirty="0"/>
              <a:t>)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b="1" dirty="0"/>
              <a:t>Grand Sanatoriul Maritim (</a:t>
            </a:r>
            <a:r>
              <a:rPr lang="en-US" sz="1900" b="1" dirty="0" err="1"/>
              <a:t>secție</a:t>
            </a:r>
            <a:r>
              <a:rPr lang="en-US" sz="1900" b="1" dirty="0"/>
              <a:t> a </a:t>
            </a:r>
            <a:r>
              <a:rPr lang="en-US" sz="1900" b="1" dirty="0" err="1"/>
              <a:t>Spitalului</a:t>
            </a:r>
            <a:r>
              <a:rPr lang="en-US" sz="1900" b="1" dirty="0"/>
              <a:t> Jud. Constanța) (</a:t>
            </a:r>
            <a:r>
              <a:rPr lang="en-US" sz="1900" dirty="0" err="1"/>
              <a:t>Recuperare</a:t>
            </a:r>
            <a:r>
              <a:rPr lang="en-US" sz="1900" dirty="0"/>
              <a:t> </a:t>
            </a:r>
            <a:r>
              <a:rPr lang="en-US" sz="1900" dirty="0" err="1"/>
              <a:t>medicală</a:t>
            </a:r>
            <a:r>
              <a:rPr lang="en-US" sz="1900" dirty="0"/>
              <a:t>, </a:t>
            </a:r>
            <a:r>
              <a:rPr lang="en-US" sz="1900" dirty="0" err="1"/>
              <a:t>medicină</a:t>
            </a:r>
            <a:r>
              <a:rPr lang="en-US" sz="1900" dirty="0"/>
              <a:t> </a:t>
            </a:r>
            <a:r>
              <a:rPr lang="en-US" sz="1900" dirty="0" err="1"/>
              <a:t>fizică</a:t>
            </a:r>
            <a:r>
              <a:rPr lang="en-US" sz="1900" dirty="0"/>
              <a:t> 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/>
              <a:t>balneologie</a:t>
            </a:r>
            <a:r>
              <a:rPr lang="en-US" sz="1900" dirty="0"/>
              <a:t>)</a:t>
            </a:r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>
                <a:solidFill>
                  <a:srgbClr val="00B0F0"/>
                </a:solidFill>
              </a:rPr>
              <a:t>Infrastructura</a:t>
            </a:r>
            <a:endParaRPr lang="en-US" sz="3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92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BDF86-E724-C5C3-2649-3FA75EFE4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215802-9140-350A-882A-EF8C5D3FD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029200"/>
          </a:xfrm>
        </p:spPr>
        <p:txBody>
          <a:bodyPr>
            <a:normAutofit/>
          </a:bodyPr>
          <a:lstStyle/>
          <a:p>
            <a:r>
              <a:rPr lang="en-US" sz="1900" b="1" dirty="0" err="1"/>
              <a:t>Infrastructura</a:t>
            </a:r>
            <a:r>
              <a:rPr lang="en-US" sz="1900" b="1" dirty="0"/>
              <a:t> de sanitate</a:t>
            </a:r>
          </a:p>
          <a:p>
            <a:pPr marL="109728" indent="0">
              <a:buNone/>
            </a:pPr>
            <a:r>
              <a:rPr lang="en-US" sz="2100" dirty="0" err="1"/>
              <a:t>Eforie</a:t>
            </a:r>
            <a:r>
              <a:rPr lang="en-US" sz="2100" dirty="0"/>
              <a:t> </a:t>
            </a:r>
            <a:r>
              <a:rPr lang="en-US" sz="2100" b="1" dirty="0"/>
              <a:t>nu </a:t>
            </a:r>
            <a:r>
              <a:rPr lang="en-US" sz="2100" b="1" dirty="0" err="1"/>
              <a:t>dispune</a:t>
            </a:r>
            <a:r>
              <a:rPr lang="en-US" sz="2100" b="1" dirty="0"/>
              <a:t> de un spital de </a:t>
            </a:r>
            <a:r>
              <a:rPr lang="en-US" sz="2100" b="1" dirty="0" err="1"/>
              <a:t>urgență</a:t>
            </a:r>
            <a:r>
              <a:rPr lang="en-US" sz="2100" b="1" dirty="0"/>
              <a:t> generalist</a:t>
            </a:r>
            <a:r>
              <a:rPr lang="en-US" sz="2100" dirty="0"/>
              <a:t> (</a:t>
            </a:r>
            <a:r>
              <a:rPr lang="en-US" sz="2100" dirty="0" err="1"/>
              <a:t>chirurgie</a:t>
            </a:r>
            <a:r>
              <a:rPr lang="en-US" sz="2100" dirty="0"/>
              <a:t>, </a:t>
            </a:r>
            <a:r>
              <a:rPr lang="en-US" sz="2100" dirty="0" err="1"/>
              <a:t>cardiologie</a:t>
            </a:r>
            <a:r>
              <a:rPr lang="en-US" sz="2100" dirty="0"/>
              <a:t> </a:t>
            </a:r>
            <a:r>
              <a:rPr lang="en-US" sz="2100" dirty="0" err="1"/>
              <a:t>acută</a:t>
            </a:r>
            <a:r>
              <a:rPr lang="en-US" sz="2100" dirty="0"/>
              <a:t> etc.). </a:t>
            </a:r>
            <a:r>
              <a:rPr lang="en-US" sz="2100" dirty="0" err="1"/>
              <a:t>Pentru</a:t>
            </a:r>
            <a:r>
              <a:rPr lang="en-US" sz="2100" dirty="0"/>
              <a:t> </a:t>
            </a:r>
            <a:r>
              <a:rPr lang="en-US" sz="2100" dirty="0" err="1"/>
              <a:t>urgențe</a:t>
            </a:r>
            <a:r>
              <a:rPr lang="en-US" sz="2100" dirty="0"/>
              <a:t> </a:t>
            </a:r>
            <a:r>
              <a:rPr lang="en-US" sz="2100" dirty="0" err="1"/>
              <a:t>majore</a:t>
            </a:r>
            <a:r>
              <a:rPr lang="en-US" sz="2100" dirty="0"/>
              <a:t>, </a:t>
            </a:r>
            <a:r>
              <a:rPr lang="en-US" sz="2100" dirty="0" err="1"/>
              <a:t>populația</a:t>
            </a:r>
            <a:r>
              <a:rPr lang="en-US" sz="2100" dirty="0"/>
              <a:t> </a:t>
            </a:r>
            <a:r>
              <a:rPr lang="en-US" sz="2100" dirty="0" err="1"/>
              <a:t>și</a:t>
            </a:r>
            <a:r>
              <a:rPr lang="en-US" sz="2100" dirty="0"/>
              <a:t> </a:t>
            </a:r>
            <a:r>
              <a:rPr lang="en-US" sz="2100" dirty="0" err="1"/>
              <a:t>turiștii</a:t>
            </a:r>
            <a:r>
              <a:rPr lang="en-US" sz="2100" dirty="0"/>
              <a:t> sunt </a:t>
            </a:r>
            <a:r>
              <a:rPr lang="en-US" sz="2100" dirty="0" err="1"/>
              <a:t>direcționați</a:t>
            </a:r>
            <a:r>
              <a:rPr lang="en-US" sz="2100" dirty="0"/>
              <a:t> </a:t>
            </a:r>
            <a:r>
              <a:rPr lang="en-US" sz="2100" dirty="0" err="1"/>
              <a:t>către</a:t>
            </a:r>
            <a:r>
              <a:rPr lang="en-US" sz="2100" dirty="0"/>
              <a:t> </a:t>
            </a:r>
            <a:r>
              <a:rPr lang="en-US" sz="2100" b="1" dirty="0" err="1"/>
              <a:t>Spitalul</a:t>
            </a:r>
            <a:r>
              <a:rPr lang="en-US" sz="2100" b="1" dirty="0"/>
              <a:t> Clinic </a:t>
            </a:r>
            <a:r>
              <a:rPr lang="en-US" sz="2100" b="1" dirty="0" err="1"/>
              <a:t>Județean</a:t>
            </a:r>
            <a:r>
              <a:rPr lang="en-US" sz="2100" b="1" dirty="0"/>
              <a:t> de </a:t>
            </a:r>
            <a:r>
              <a:rPr lang="en-US" sz="2100" b="1" dirty="0" err="1"/>
              <a:t>Urgență</a:t>
            </a:r>
            <a:r>
              <a:rPr lang="en-US" sz="2100" b="1" dirty="0"/>
              <a:t> "Sf. Apostol Andrei" Constanța</a:t>
            </a:r>
            <a:r>
              <a:rPr lang="en-US" sz="2100" dirty="0"/>
              <a:t>, </a:t>
            </a:r>
            <a:r>
              <a:rPr lang="en-US" sz="2100" dirty="0" err="1"/>
              <a:t>situat</a:t>
            </a:r>
            <a:r>
              <a:rPr lang="en-US" sz="2100" dirty="0"/>
              <a:t> la </a:t>
            </a:r>
            <a:r>
              <a:rPr lang="en-US" sz="2100" dirty="0" err="1"/>
              <a:t>aproximativ</a:t>
            </a:r>
            <a:r>
              <a:rPr lang="en-US" sz="2100" dirty="0"/>
              <a:t> 15-20 km </a:t>
            </a:r>
            <a:r>
              <a:rPr lang="en-US" sz="2100" dirty="0" err="1"/>
              <a:t>distanță</a:t>
            </a:r>
            <a:r>
              <a:rPr lang="en-US" sz="2100" dirty="0"/>
              <a:t>.</a:t>
            </a:r>
          </a:p>
          <a:p>
            <a:pPr marL="109728" indent="0">
              <a:buNone/>
            </a:pPr>
            <a:r>
              <a:rPr lang="en-US" sz="2100" dirty="0"/>
              <a:t>Insa in </a:t>
            </a:r>
            <a:r>
              <a:rPr lang="en-US" sz="2100" dirty="0" err="1"/>
              <a:t>localitate</a:t>
            </a:r>
            <a:r>
              <a:rPr lang="en-US" sz="2100" dirty="0"/>
              <a:t> s-au </a:t>
            </a:r>
            <a:r>
              <a:rPr lang="en-US" sz="2100" dirty="0" err="1"/>
              <a:t>dezvoltat</a:t>
            </a:r>
            <a:r>
              <a:rPr lang="en-US" sz="2100" dirty="0"/>
              <a:t> </a:t>
            </a:r>
            <a:r>
              <a:rPr lang="en-US" sz="2100" dirty="0" err="1"/>
              <a:t>mai</a:t>
            </a:r>
            <a:r>
              <a:rPr lang="en-US" sz="2100" dirty="0"/>
              <a:t> </a:t>
            </a:r>
            <a:r>
              <a:rPr lang="en-US" sz="2100" dirty="0" err="1"/>
              <a:t>multe</a:t>
            </a:r>
            <a:r>
              <a:rPr lang="en-US" sz="2100" dirty="0"/>
              <a:t> </a:t>
            </a:r>
            <a:r>
              <a:rPr lang="en-US" sz="2100" dirty="0" err="1"/>
              <a:t>centre</a:t>
            </a:r>
            <a:r>
              <a:rPr lang="en-US" sz="2100" dirty="0"/>
              <a:t> </a:t>
            </a:r>
            <a:r>
              <a:rPr lang="en-US" sz="2100" dirty="0" err="1"/>
              <a:t>balneare</a:t>
            </a:r>
            <a:r>
              <a:rPr lang="en-US" sz="2100" dirty="0"/>
              <a:t> </a:t>
            </a:r>
            <a:r>
              <a:rPr lang="en-US" sz="2100" dirty="0" err="1"/>
              <a:t>si</a:t>
            </a:r>
            <a:r>
              <a:rPr lang="en-US" sz="2100" dirty="0"/>
              <a:t> spa private care au </a:t>
            </a:r>
            <a:r>
              <a:rPr lang="en-US" sz="2100" dirty="0" err="1"/>
              <a:t>prelungit</a:t>
            </a:r>
            <a:r>
              <a:rPr lang="en-US" sz="2100" dirty="0"/>
              <a:t> </a:t>
            </a:r>
            <a:r>
              <a:rPr lang="en-US" sz="2100" dirty="0" err="1"/>
              <a:t>semnificativ</a:t>
            </a:r>
            <a:r>
              <a:rPr lang="en-US" sz="2100" dirty="0"/>
              <a:t> </a:t>
            </a:r>
            <a:r>
              <a:rPr lang="en-US" sz="2100" dirty="0" err="1"/>
              <a:t>durata</a:t>
            </a:r>
            <a:r>
              <a:rPr lang="en-US" sz="2100" dirty="0"/>
              <a:t> </a:t>
            </a:r>
            <a:r>
              <a:rPr lang="en-US" sz="2100" dirty="0" err="1"/>
              <a:t>sezonului</a:t>
            </a:r>
            <a:r>
              <a:rPr lang="en-US" sz="2100" dirty="0"/>
              <a:t> </a:t>
            </a:r>
            <a:r>
              <a:rPr lang="en-US" sz="2100" dirty="0" err="1"/>
              <a:t>estival</a:t>
            </a:r>
            <a:r>
              <a:rPr lang="en-US" sz="2100" dirty="0"/>
              <a:t>: </a:t>
            </a:r>
            <a:r>
              <a:rPr lang="en-US" sz="2100" dirty="0" err="1"/>
              <a:t>patru</a:t>
            </a:r>
            <a:r>
              <a:rPr lang="en-US" sz="2100" dirty="0"/>
              <a:t> </a:t>
            </a:r>
            <a:r>
              <a:rPr lang="en-US" sz="2100" dirty="0" err="1"/>
              <a:t>centre</a:t>
            </a:r>
            <a:r>
              <a:rPr lang="en-US" sz="2100" dirty="0"/>
              <a:t> in </a:t>
            </a:r>
            <a:r>
              <a:rPr lang="en-US" sz="2100" dirty="0" err="1"/>
              <a:t>Eforie</a:t>
            </a:r>
            <a:r>
              <a:rPr lang="en-US" sz="2100" dirty="0"/>
              <a:t> Nord </a:t>
            </a:r>
            <a:r>
              <a:rPr lang="en-US" sz="2100" dirty="0" err="1"/>
              <a:t>si</a:t>
            </a:r>
            <a:r>
              <a:rPr lang="en-US" sz="2100" dirty="0"/>
              <a:t> </a:t>
            </a:r>
            <a:r>
              <a:rPr lang="en-US" sz="2100" dirty="0" err="1"/>
              <a:t>doua</a:t>
            </a:r>
            <a:r>
              <a:rPr lang="en-US" sz="2100" dirty="0"/>
              <a:t> in </a:t>
            </a:r>
            <a:r>
              <a:rPr lang="en-US" sz="2100" dirty="0" err="1"/>
              <a:t>Eforie</a:t>
            </a:r>
            <a:r>
              <a:rPr lang="en-US" sz="2100" dirty="0"/>
              <a:t> Sud</a:t>
            </a:r>
          </a:p>
          <a:p>
            <a:pPr marL="109728" indent="0">
              <a:buNone/>
            </a:pPr>
            <a:r>
              <a:rPr lang="vi-VN" sz="2100" dirty="0"/>
              <a:t>Totodată, în localitate funcționează</a:t>
            </a:r>
            <a:r>
              <a:rPr lang="en-US" sz="2100" dirty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/>
              <a:t>14 </a:t>
            </a:r>
            <a:r>
              <a:rPr lang="en-US" sz="2100" dirty="0" err="1"/>
              <a:t>cabinete</a:t>
            </a:r>
            <a:r>
              <a:rPr lang="en-US" sz="2100" dirty="0"/>
              <a:t> de </a:t>
            </a:r>
            <a:r>
              <a:rPr lang="en-US" sz="2100" dirty="0" err="1"/>
              <a:t>stomatologie</a:t>
            </a:r>
            <a:r>
              <a:rPr lang="en-US" sz="2100" dirty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/>
              <a:t>11 </a:t>
            </a:r>
            <a:r>
              <a:rPr lang="vi-VN" sz="2100" dirty="0"/>
              <a:t>cabinete de</a:t>
            </a:r>
            <a:r>
              <a:rPr lang="en-US" sz="2100" dirty="0"/>
              <a:t> </a:t>
            </a:r>
            <a:r>
              <a:rPr lang="it-IT" sz="2100" dirty="0"/>
              <a:t>specialitate ,</a:t>
            </a:r>
          </a:p>
          <a:p>
            <a:pPr>
              <a:buFont typeface="Wingdings" pitchFamily="2" charset="2"/>
              <a:buChar char="ü"/>
            </a:pPr>
            <a:r>
              <a:rPr lang="it-IT" sz="2100" dirty="0"/>
              <a:t>3 cabinete de familie, 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/>
              <a:t>14 cabinet </a:t>
            </a:r>
            <a:r>
              <a:rPr lang="en-US" sz="2100" dirty="0" err="1"/>
              <a:t>stomatologice</a:t>
            </a:r>
            <a:endParaRPr lang="en-US" sz="2100" dirty="0"/>
          </a:p>
          <a:p>
            <a:pPr marL="109728" indent="0">
              <a:buNone/>
            </a:pPr>
            <a:endParaRPr lang="en-US" sz="21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379691-FCB7-FCFC-8347-3EE4DF2E3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sz="3000" dirty="0" err="1">
                <a:solidFill>
                  <a:srgbClr val="00B0F0"/>
                </a:solidFill>
              </a:rPr>
              <a:t>Infrastructura</a:t>
            </a:r>
            <a:endParaRPr lang="en-US" sz="3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415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4443</TotalTime>
  <Words>4170</Words>
  <Application>Microsoft Office PowerPoint</Application>
  <PresentationFormat>On-screen Show (4:3)</PresentationFormat>
  <Paragraphs>254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Courier New</vt:lpstr>
      <vt:lpstr>Lucida Sans Unicode</vt:lpstr>
      <vt:lpstr>Verdana</vt:lpstr>
      <vt:lpstr>Wingdings</vt:lpstr>
      <vt:lpstr>Wingdings 2</vt:lpstr>
      <vt:lpstr>Wingdings 3</vt:lpstr>
      <vt:lpstr>Concourse</vt:lpstr>
      <vt:lpstr>Orasul Eforie</vt:lpstr>
      <vt:lpstr>Orasul Eforie</vt:lpstr>
      <vt:lpstr>Orasul Eforie (istorie)</vt:lpstr>
      <vt:lpstr>Eforie (istorie)</vt:lpstr>
      <vt:lpstr>Orasul Eforie (infrastructura rutiera)</vt:lpstr>
      <vt:lpstr>Populatia </vt:lpstr>
      <vt:lpstr>Infrastructura</vt:lpstr>
      <vt:lpstr>Infrastructura</vt:lpstr>
      <vt:lpstr>Infrastructura</vt:lpstr>
      <vt:lpstr>Infrastructura</vt:lpstr>
      <vt:lpstr>Orasul Eforie (infrastructura sociala)</vt:lpstr>
      <vt:lpstr>Orasul Eforie (infrastructura sociala)</vt:lpstr>
      <vt:lpstr>Cultura si agrement</vt:lpstr>
      <vt:lpstr>Cultura si agrement</vt:lpstr>
      <vt:lpstr>Cultura si agrement</vt:lpstr>
      <vt:lpstr>Cultura si agrement</vt:lpstr>
      <vt:lpstr>Economia</vt:lpstr>
      <vt:lpstr>Economia (date financiare 2024)</vt:lpstr>
      <vt:lpstr>Economia (date financiare 2024)</vt:lpstr>
      <vt:lpstr>Economia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 - turism</vt:lpstr>
      <vt:lpstr>Economia</vt:lpstr>
      <vt:lpstr>Conducerea</vt:lpstr>
      <vt:lpstr>Orasul Eforie (proiecte principale)</vt:lpstr>
      <vt:lpstr>Orasul Eforie (proiecte principale)</vt:lpstr>
      <vt:lpstr>Orasul Eforie (proiecte principale)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Dezvoltare parc fotovoltaic </dc:title>
  <dc:creator>user</dc:creator>
  <cp:lastModifiedBy>radu badea</cp:lastModifiedBy>
  <cp:revision>133</cp:revision>
  <dcterms:created xsi:type="dcterms:W3CDTF">2006-08-16T00:00:00Z</dcterms:created>
  <dcterms:modified xsi:type="dcterms:W3CDTF">2026-03-16T09:51:49Z</dcterms:modified>
</cp:coreProperties>
</file>